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3003213" cy="975201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algn="l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  <a:lvl6pPr>
              <a:buNone/>
              <a:defRPr/>
            </a:lvl6pPr>
            <a:lvl7pPr>
              <a:buNone/>
              <a:defRPr/>
            </a:lvl7pPr>
            <a:lvl8pPr>
              <a:buNone/>
              <a:defRPr/>
            </a:lvl8pPr>
            <a:lvl9pPr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/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  <a:lvl6pPr>
              <a:buNone/>
              <a:defRPr/>
            </a:lvl6pPr>
            <a:lvl7pPr>
              <a:buNone/>
              <a:defRPr sz="1400"/>
            </a:lvl7pPr>
            <a:lvl8pPr>
              <a:buNone/>
              <a:defRPr/>
            </a:lvl8pPr>
            <a:lvl9pPr>
              <a:buNone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  <a:lvl6pPr>
              <a:buNone/>
              <a:defRPr/>
            </a:lvl6pPr>
            <a:lvl7pPr>
              <a:buNone/>
              <a:defRPr/>
            </a:lvl7pPr>
            <a:lvl8pPr>
              <a:buNone/>
              <a:defRPr/>
            </a:lvl8pPr>
            <a:lvl9pPr>
              <a:buNone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/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  <a:lvl6pPr>
              <a:buNone/>
              <a:defRPr/>
            </a:lvl6pPr>
            <a:lvl7pPr>
              <a:buNone/>
              <a:defRPr/>
            </a:lvl7pPr>
            <a:lvl8pPr>
              <a:buNone/>
              <a:defRPr/>
            </a:lvl8pPr>
            <a:lvl9pPr>
              <a:buNone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  <a:lvl6pPr>
              <a:buNone/>
              <a:defRPr/>
            </a:lvl6pPr>
            <a:lvl7pPr>
              <a:buNone/>
              <a:defRPr/>
            </a:lvl7pPr>
            <a:lvl8pPr>
              <a:buNone/>
              <a:defRPr/>
            </a:lvl8pPr>
            <a:lvl9pPr>
              <a:buNone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  <a:lvl6pPr>
              <a:buNone/>
              <a:defRPr/>
            </a:lvl6pPr>
            <a:lvl7pPr>
              <a:buNone/>
              <a:defRPr/>
            </a:lvl7pPr>
            <a:lvl8pPr>
              <a:buNone/>
              <a:defRPr/>
            </a:lvl8pPr>
            <a:lvl9pPr>
              <a:buNone/>
              <a:defRPr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  <a:lvl6pPr>
              <a:buNone/>
              <a:defRPr/>
            </a:lvl6pPr>
            <a:lvl7pPr>
              <a:buNone/>
              <a:defRPr/>
            </a:lvl7pPr>
            <a:lvl8pPr>
              <a:buNone/>
              <a:defRPr/>
            </a:lvl8pPr>
            <a:lvl9pPr>
              <a:buNone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271588" y="241300"/>
            <a:ext cx="10464800" cy="2465388"/>
          </a:xfrm>
          <a:prstGeom prst="rect">
            <a:avLst/>
          </a:prstGeom>
          <a:noFill/>
          <a:ln w="12701">
            <a:noFill/>
            <a:miter lim="800000"/>
            <a:headEnd/>
            <a:tailEnd/>
          </a:ln>
        </p:spPr>
        <p:txBody>
          <a:bodyPr vert="horz" wrap="square" lIns="50400" tIns="50400" rIns="50400" bIns="504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the title text format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1588" y="2703513"/>
            <a:ext cx="10464800" cy="5838825"/>
          </a:xfrm>
          <a:prstGeom prst="rect">
            <a:avLst/>
          </a:prstGeom>
          <a:noFill/>
          <a:ln w="12701">
            <a:noFill/>
            <a:miter lim="800000"/>
          </a:ln>
        </p:spPr>
        <p:txBody>
          <a:bodyPr wrap="square" lIns="50400" tIns="50400" rIns="50400" bIns="50400" anchor="ctr" anchorCtr="0"/>
          <a:lstStyle/>
          <a:p>
            <a:pPr lvl="0"/>
            <a:r>
              <a:rPr lang="en-US"/>
              <a:t>Click to edit the outline text format</a:t>
            </a:r>
          </a:p>
          <a:p>
            <a:pPr lvl="1"/>
            <a:r>
              <a:rPr lang="en-US"/>
              <a:t>Second Outline Level</a:t>
            </a:r>
          </a:p>
          <a:p>
            <a:pPr lvl="2"/>
            <a:r>
              <a:rPr lang="en-US"/>
              <a:t>Third Outline Level</a:t>
            </a:r>
          </a:p>
          <a:p>
            <a:pPr lvl="3"/>
            <a:r>
              <a:rPr lang="en-US"/>
              <a:t>Fourth Outline Level</a:t>
            </a:r>
          </a:p>
          <a:p>
            <a:pPr lvl="4"/>
            <a:r>
              <a:rPr lang="en-US"/>
              <a:t>Fifth Outline Level</a:t>
            </a:r>
          </a:p>
          <a:p>
            <a:pPr lvl="5"/>
            <a:r>
              <a:rPr lang="en-US"/>
              <a:t>Sixth Outline Level</a:t>
            </a:r>
          </a:p>
          <a:p>
            <a:pPr lvl="6"/>
            <a:r>
              <a:rPr lang="en-US"/>
              <a:t>Seventh Outline Level</a:t>
            </a:r>
          </a:p>
          <a:p>
            <a:pPr lvl="7"/>
            <a:r>
              <a:rPr lang="en-US"/>
              <a:t>Eighth Outline Level</a:t>
            </a:r>
          </a:p>
          <a:p>
            <a:pPr lvl="8"/>
            <a:r>
              <a:rPr lang="en-US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rgbClr val="000000"/>
          </a:solidFill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rgbClr val="000000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rgbClr val="000000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rgbClr val="000000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rgbClr val="00000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rgbClr val="000000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rgbClr val="000000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rgbClr val="000000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rgbClr val="000000"/>
          </a:solidFill>
          <a:latin typeface="Arial" charset="0"/>
        </a:defRPr>
      </a:lvl9pPr>
    </p:titleStyle>
    <p:bodyStyle>
      <a:lvl1pPr marL="165100" indent="571500" algn="l" rtl="0" eaLnBrk="0" fontAlgn="base" hangingPunct="0">
        <a:spcBef>
          <a:spcPts val="2413"/>
        </a:spcBef>
        <a:spcAft>
          <a:spcPct val="0"/>
        </a:spcAft>
        <a:buClr>
          <a:srgbClr val="000000"/>
        </a:buClr>
        <a:buSzPct val="171000"/>
        <a:buFont typeface="Gill Sans"/>
        <a:buChar char="•"/>
        <a:defRPr sz="4200">
          <a:solidFill>
            <a:srgbClr val="000000"/>
          </a:solidFill>
          <a:latin typeface="Gill Sans"/>
          <a:ea typeface="+mn-ea"/>
          <a:cs typeface="+mn-cs"/>
        </a:defRPr>
      </a:lvl1pPr>
      <a:lvl2pPr marL="608013" indent="571500" algn="l" rtl="0" eaLnBrk="0" fontAlgn="base" hangingPunct="0">
        <a:spcBef>
          <a:spcPts val="2413"/>
        </a:spcBef>
        <a:spcAft>
          <a:spcPct val="0"/>
        </a:spcAft>
        <a:buClr>
          <a:srgbClr val="000000"/>
        </a:buClr>
        <a:buSzPct val="171000"/>
        <a:buFont typeface="Gill Sans"/>
        <a:buChar char="•"/>
        <a:defRPr sz="4200">
          <a:solidFill>
            <a:srgbClr val="000000"/>
          </a:solidFill>
          <a:latin typeface="Gill Sans"/>
          <a:ea typeface="+mn-ea"/>
          <a:cs typeface="+mn-cs"/>
        </a:defRPr>
      </a:lvl2pPr>
      <a:lvl3pPr marL="1054100" indent="571500" algn="l" rtl="0" eaLnBrk="0" fontAlgn="base" hangingPunct="0">
        <a:spcBef>
          <a:spcPts val="2413"/>
        </a:spcBef>
        <a:spcAft>
          <a:spcPct val="0"/>
        </a:spcAft>
        <a:buClr>
          <a:srgbClr val="000000"/>
        </a:buClr>
        <a:buSzPct val="171000"/>
        <a:buFont typeface="Gill Sans"/>
        <a:buChar char="•"/>
        <a:defRPr sz="4200">
          <a:solidFill>
            <a:srgbClr val="000000"/>
          </a:solidFill>
          <a:latin typeface="Gill Sans"/>
          <a:ea typeface="+mn-ea"/>
          <a:cs typeface="+mn-cs"/>
        </a:defRPr>
      </a:lvl3pPr>
      <a:lvl4pPr marL="1497013" indent="571500" algn="l" rtl="0" eaLnBrk="0" fontAlgn="base" hangingPunct="0">
        <a:spcBef>
          <a:spcPts val="2413"/>
        </a:spcBef>
        <a:spcAft>
          <a:spcPct val="0"/>
        </a:spcAft>
        <a:buClr>
          <a:srgbClr val="000000"/>
        </a:buClr>
        <a:buSzPct val="171000"/>
        <a:buFont typeface="Gill Sans"/>
        <a:buChar char="•"/>
        <a:defRPr sz="4200">
          <a:solidFill>
            <a:srgbClr val="000000"/>
          </a:solidFill>
          <a:latin typeface="Gill Sans"/>
          <a:ea typeface="+mn-ea"/>
          <a:cs typeface="+mn-cs"/>
        </a:defRPr>
      </a:lvl4pPr>
      <a:lvl5pPr marL="1943100" indent="571500" algn="l" rtl="0" eaLnBrk="0" fontAlgn="base" hangingPunct="0">
        <a:spcBef>
          <a:spcPts val="2413"/>
        </a:spcBef>
        <a:spcAft>
          <a:spcPct val="0"/>
        </a:spcAft>
        <a:buClr>
          <a:srgbClr val="000000"/>
        </a:buClr>
        <a:buSzPct val="171000"/>
        <a:buFont typeface="Gill Sans"/>
        <a:buChar char="•"/>
        <a:defRPr sz="4200">
          <a:solidFill>
            <a:srgbClr val="000000"/>
          </a:solidFill>
          <a:latin typeface="Gill Sans"/>
          <a:ea typeface="+mn-ea"/>
          <a:cs typeface="+mn-cs"/>
        </a:defRPr>
      </a:lvl5pPr>
      <a:lvl6pPr marL="1944000" indent="572400" algn="l" defTabSz="914400" rtl="0" eaLnBrk="1" latinLnBrk="0" hangingPunct="1">
        <a:spcBef>
          <a:spcPts val="2410"/>
        </a:spcBef>
        <a:spcAft>
          <a:spcPts val="0"/>
        </a:spcAft>
        <a:buClr>
          <a:srgbClr val="000000"/>
        </a:buClr>
        <a:buSzPct val="171000"/>
        <a:buFont typeface="Gill Sans"/>
        <a:buChar char="•"/>
        <a:defRPr sz="4200" u="none" kern="0" spc="0">
          <a:solidFill>
            <a:srgbClr val="000000"/>
          </a:solidFill>
          <a:latin typeface="Gill Sans"/>
          <a:ea typeface="+mn-ea"/>
          <a:cs typeface="+mn-cs"/>
        </a:defRPr>
      </a:lvl6pPr>
      <a:lvl7pPr marL="1944000" indent="572400" algn="l" defTabSz="914400" rtl="0" eaLnBrk="1" latinLnBrk="0" hangingPunct="1">
        <a:spcBef>
          <a:spcPts val="2410"/>
        </a:spcBef>
        <a:spcAft>
          <a:spcPts val="0"/>
        </a:spcAft>
        <a:buClr>
          <a:srgbClr val="000000"/>
        </a:buClr>
        <a:buSzPct val="171000"/>
        <a:buFont typeface="Gill Sans"/>
        <a:buChar char="•"/>
        <a:defRPr sz="4200" u="none" kern="0" spc="0">
          <a:solidFill>
            <a:srgbClr val="000000"/>
          </a:solidFill>
          <a:latin typeface="Gill Sans"/>
          <a:ea typeface="+mn-ea"/>
          <a:cs typeface="+mn-cs"/>
        </a:defRPr>
      </a:lvl7pPr>
      <a:lvl8pPr marL="1944000" indent="572400" algn="l" defTabSz="914400" rtl="0" eaLnBrk="1" latinLnBrk="0" hangingPunct="1">
        <a:spcBef>
          <a:spcPts val="2410"/>
        </a:spcBef>
        <a:spcAft>
          <a:spcPts val="0"/>
        </a:spcAft>
        <a:buClr>
          <a:srgbClr val="000000"/>
        </a:buClr>
        <a:buSzPct val="171000"/>
        <a:buFont typeface="Gill Sans"/>
        <a:buChar char="•"/>
        <a:defRPr sz="4200" u="none" kern="0" spc="0">
          <a:solidFill>
            <a:srgbClr val="000000"/>
          </a:solidFill>
          <a:latin typeface="Gill Sans"/>
          <a:ea typeface="+mn-ea"/>
          <a:cs typeface="+mn-cs"/>
        </a:defRPr>
      </a:lvl8pPr>
      <a:lvl9pPr marL="1944000" indent="572400" algn="l" defTabSz="914400" rtl="0" eaLnBrk="1" latinLnBrk="0" hangingPunct="1">
        <a:spcBef>
          <a:spcPts val="2410"/>
        </a:spcBef>
        <a:spcAft>
          <a:spcPts val="0"/>
        </a:spcAft>
        <a:buClr>
          <a:srgbClr val="000000"/>
        </a:buClr>
        <a:buSzPct val="171000"/>
        <a:buFont typeface="Gill Sans"/>
        <a:buChar char="•"/>
        <a:defRPr sz="4200" u="none" kern="0" spc="0">
          <a:solidFill>
            <a:srgbClr val="000000"/>
          </a:solidFill>
          <a:latin typeface="Gill Sans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ctrTitle"/>
          </p:nvPr>
        </p:nvSpPr>
        <p:spPr>
          <a:xfrm>
            <a:off x="115888" y="-215900"/>
            <a:ext cx="12574587" cy="1828800"/>
          </a:xfrm>
        </p:spPr>
        <p:txBody>
          <a:bodyPr lIns="0" tIns="0" rIns="0" bIns="0"/>
          <a:lstStyle/>
          <a:p>
            <a:pPr eaLnBrk="1" hangingPunct="1">
              <a:tabLst>
                <a:tab pos="914400" algn="l"/>
              </a:tabLst>
            </a:pPr>
            <a:r>
              <a:rPr lang="en-US" sz="5400" b="1" dirty="0">
                <a:solidFill>
                  <a:srgbClr val="FF7F00"/>
                </a:solidFill>
                <a:latin typeface="Lucida Calligraphy" panose="03010101010101010101" pitchFamily="66" charset="0"/>
              </a:rPr>
              <a:t>Headline Search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type="body" idx="1"/>
          </p:nvPr>
        </p:nvSpPr>
        <p:spPr bwMode="auto">
          <a:xfrm>
            <a:off x="598752" y="1612900"/>
            <a:ext cx="11913394" cy="4253706"/>
          </a:xfrm>
        </p:spPr>
        <p:txBody>
          <a:bodyPr vert="horz" lIns="0" tIns="0" rIns="0" bIns="0" numCol="1" compatLnSpc="1">
            <a:prstTxWarp prst="textNoShape">
              <a:avLst/>
            </a:prstTxWarp>
          </a:bodyPr>
          <a:lstStyle/>
          <a:p>
            <a:pPr marL="0" indent="0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3200" dirty="0">
                <a:solidFill>
                  <a:srgbClr val="0000FF"/>
                </a:solidFill>
                <a:latin typeface="XCCW Joined 7a" panose="03050602040000000000" pitchFamily="66" charset="0"/>
              </a:rPr>
              <a:t>Look through a newspaper and find a headline that really </a:t>
            </a:r>
            <a:r>
              <a:rPr lang="en-US" sz="3200" b="1" dirty="0">
                <a:solidFill>
                  <a:srgbClr val="7F007F"/>
                </a:solidFill>
                <a:latin typeface="XCCW Joined 7a" panose="03050602040000000000" pitchFamily="66" charset="0"/>
              </a:rPr>
              <a:t>STANDS OUT </a:t>
            </a:r>
          </a:p>
          <a:p>
            <a:pPr marL="0" indent="0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3200" dirty="0">
                <a:solidFill>
                  <a:srgbClr val="0000FF"/>
                </a:solidFill>
                <a:latin typeface="XCCW Joined 7a" panose="03050602040000000000" pitchFamily="66" charset="0"/>
              </a:rPr>
              <a:t>Look at the </a:t>
            </a:r>
            <a:r>
              <a:rPr lang="en-US" sz="3200" b="1" dirty="0">
                <a:solidFill>
                  <a:srgbClr val="FF0000"/>
                </a:solidFill>
                <a:latin typeface="XCCW Joined 7a" panose="03050602040000000000" pitchFamily="66" charset="0"/>
              </a:rPr>
              <a:t>words</a:t>
            </a:r>
            <a:r>
              <a:rPr lang="en-US" sz="3200" dirty="0">
                <a:solidFill>
                  <a:srgbClr val="0000FF"/>
                </a:solidFill>
                <a:latin typeface="XCCW Joined 7a" panose="03050602040000000000" pitchFamily="66" charset="0"/>
              </a:rPr>
              <a:t> in the headline and decide how they make it stand out</a:t>
            </a:r>
          </a:p>
          <a:p>
            <a:pPr marL="0" indent="0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3200" dirty="0">
                <a:solidFill>
                  <a:srgbClr val="0000FF"/>
                </a:solidFill>
                <a:latin typeface="XCCW Joined 7a" panose="03050602040000000000" pitchFamily="66" charset="0"/>
              </a:rPr>
              <a:t>Be prepared to tell the class this</a:t>
            </a:r>
          </a:p>
        </p:txBody>
      </p:sp>
      <p:pic>
        <p:nvPicPr>
          <p:cNvPr id="15363" name="Placeholder 3" descr="image2.png"/>
          <p:cNvPicPr>
            <a:picLocks noGrp="1"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013" y="6315075"/>
            <a:ext cx="11772900" cy="3470275"/>
          </a:xfrm>
          <a:prstGeom prst="rect">
            <a:avLst/>
          </a:prstGeom>
          <a:noFill/>
          <a:ln w="12701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Content Placeholder 2"/>
          <p:cNvSpPr>
            <a:spLocks noGrp="1"/>
          </p:cNvSpPr>
          <p:nvPr>
            <p:ph type="body" idx="1"/>
          </p:nvPr>
        </p:nvSpPr>
        <p:spPr bwMode="auto">
          <a:xfrm>
            <a:off x="-190500" y="-25400"/>
            <a:ext cx="12787313" cy="9791700"/>
          </a:xfrm>
        </p:spPr>
        <p:txBody>
          <a:bodyPr vert="horz" lIns="0" tIns="0" rIns="0" bIns="0" numCol="1" compatLnSpc="1">
            <a:prstTxWarp prst="textNoShape">
              <a:avLst/>
            </a:prstTxWarp>
          </a:bodyPr>
          <a:lstStyle/>
          <a:p>
            <a:pPr marL="0" indent="0" algn="ctr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4000" b="1" dirty="0">
                <a:solidFill>
                  <a:srgbClr val="FF0000"/>
                </a:solidFill>
                <a:latin typeface="XCCW Joined 7a" panose="03050602040000000000" pitchFamily="66" charset="0"/>
              </a:rPr>
              <a:t>FIND:</a:t>
            </a:r>
          </a:p>
          <a:p>
            <a:pPr marL="0" indent="0" algn="ctr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4000" b="1" dirty="0">
                <a:solidFill>
                  <a:srgbClr val="FF0000"/>
                </a:solidFill>
                <a:latin typeface="XCCW Joined 7a" panose="03050602040000000000" pitchFamily="66" charset="0"/>
              </a:rPr>
              <a:t>A NEWS ARTICLE</a:t>
            </a:r>
          </a:p>
          <a:p>
            <a:pPr marL="0" indent="0" algn="ctr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2800" u="sng" dirty="0">
                <a:latin typeface="XCCW Joined 7a" panose="03050602040000000000" pitchFamily="66" charset="0"/>
              </a:rPr>
              <a:t>You will be using and discussing this for the whole lesson so choose something which interests you and which you can discuss</a:t>
            </a:r>
          </a:p>
          <a:p>
            <a:pPr marL="0" indent="0" algn="ctr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2800" dirty="0">
                <a:latin typeface="XCCW Joined 7a" panose="03050602040000000000" pitchFamily="66" charset="0"/>
              </a:rPr>
              <a:t>You will have to talk about things like:</a:t>
            </a:r>
          </a:p>
          <a:p>
            <a:pPr marL="0" indent="0" algn="ctr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2800" dirty="0">
                <a:latin typeface="XCCW Joined 7a" panose="03050602040000000000" pitchFamily="66" charset="0"/>
              </a:rPr>
              <a:t>language</a:t>
            </a:r>
          </a:p>
          <a:p>
            <a:pPr marL="0" indent="0" algn="ctr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2800" dirty="0">
                <a:latin typeface="XCCW Joined 7a" panose="03050602040000000000" pitchFamily="66" charset="0"/>
              </a:rPr>
              <a:t>fact vs. opinion</a:t>
            </a:r>
          </a:p>
          <a:p>
            <a:pPr marL="0" indent="0" algn="ctr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2800" dirty="0">
                <a:latin typeface="XCCW Joined 7a" panose="03050602040000000000" pitchFamily="66" charset="0"/>
              </a:rPr>
              <a:t>the writers purpose and viewpoint</a:t>
            </a:r>
          </a:p>
          <a:p>
            <a:pPr marL="0" indent="0" algn="ctr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2800" dirty="0">
                <a:latin typeface="XCCW Joined 7a" panose="03050602040000000000" pitchFamily="66" charset="0"/>
              </a:rPr>
              <a:t>the way the text is ordered</a:t>
            </a:r>
          </a:p>
          <a:p>
            <a:pPr marL="0" indent="0" algn="ctr" eaLnBrk="1" hangingPunct="1">
              <a:buFont typeface="Gill Sans"/>
              <a:buNone/>
              <a:tabLst>
                <a:tab pos="914400" algn="l"/>
              </a:tabLst>
            </a:pPr>
            <a:r>
              <a:rPr lang="en-US" sz="2800" dirty="0">
                <a:latin typeface="XCCW Joined 7a" panose="03050602040000000000" pitchFamily="66" charset="0"/>
              </a:rPr>
              <a:t>who the intended audience is</a:t>
            </a:r>
          </a:p>
        </p:txBody>
      </p:sp>
      <p:pic>
        <p:nvPicPr>
          <p:cNvPr id="16386" name="Placeholder 3" descr="image4.png"/>
          <p:cNvPicPr>
            <a:picLocks noGrp="1"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8" y="215900"/>
            <a:ext cx="2998787" cy="2185988"/>
          </a:xfrm>
          <a:prstGeom prst="rect">
            <a:avLst/>
          </a:prstGeom>
          <a:noFill/>
          <a:ln w="12701">
            <a:noFill/>
            <a:miter lim="800000"/>
            <a:headEnd/>
            <a:tailEnd/>
          </a:ln>
        </p:spPr>
      </p:pic>
      <p:pic>
        <p:nvPicPr>
          <p:cNvPr id="16387" name="Placeholder 3" descr="image4.png"/>
          <p:cNvPicPr>
            <a:picLocks noGrp="1"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91688" y="215900"/>
            <a:ext cx="2998787" cy="2185988"/>
          </a:xfrm>
          <a:prstGeom prst="rect">
            <a:avLst/>
          </a:prstGeom>
          <a:noFill/>
          <a:ln w="12701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ctrTitle"/>
          </p:nvPr>
        </p:nvSpPr>
        <p:spPr>
          <a:xfrm>
            <a:off x="1169988" y="0"/>
            <a:ext cx="10464800" cy="1447800"/>
          </a:xfrm>
        </p:spPr>
        <p:txBody>
          <a:bodyPr lIns="0" tIns="0" rIns="0" bIns="0"/>
          <a:lstStyle/>
          <a:p>
            <a:pPr eaLnBrk="1" hangingPunct="1">
              <a:tabLst>
                <a:tab pos="914400" algn="l"/>
              </a:tabLst>
            </a:pP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sz="4000" b="1" dirty="0">
                <a:solidFill>
                  <a:srgbClr val="FF0000"/>
                </a:solidFill>
                <a:latin typeface="XCCW Joined 7a" panose="03050602040000000000" pitchFamily="66" charset="0"/>
              </a:rPr>
              <a:t>Find &amp; Quote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type="body" idx="1"/>
          </p:nvPr>
        </p:nvSpPr>
        <p:spPr bwMode="auto">
          <a:xfrm>
            <a:off x="0" y="928688"/>
            <a:ext cx="12685713" cy="3898900"/>
          </a:xfrm>
        </p:spPr>
        <p:txBody>
          <a:bodyPr vert="horz" lIns="0" tIns="0" rIns="0" bIns="0" numCol="1" compatLnSpc="1">
            <a:prstTxWarp prst="textNoShape">
              <a:avLst/>
            </a:prstTxWarp>
          </a:bodyPr>
          <a:lstStyle/>
          <a:p>
            <a:pPr marL="317500" indent="0" eaLnBrk="1" hangingPunct="1">
              <a:buNone/>
              <a:tabLst>
                <a:tab pos="914400" algn="l"/>
              </a:tabLst>
            </a:pPr>
            <a:r>
              <a:rPr lang="en-US" sz="2400" dirty="0">
                <a:latin typeface="XCCW Joined 7a" panose="03050602040000000000" pitchFamily="66" charset="0"/>
              </a:rPr>
              <a:t>Find and retell useful information</a:t>
            </a:r>
          </a:p>
          <a:p>
            <a:pPr marL="317500" indent="0" eaLnBrk="1" hangingPunct="1">
              <a:buNone/>
              <a:tabLst>
                <a:tab pos="914400" algn="l"/>
              </a:tabLst>
            </a:pPr>
            <a:r>
              <a:rPr lang="en-US" sz="2400" dirty="0">
                <a:latin typeface="XCCW Joined 7a" panose="03050602040000000000" pitchFamily="66" charset="0"/>
              </a:rPr>
              <a:t>Select and quote appropriate information</a:t>
            </a:r>
          </a:p>
          <a:p>
            <a:pPr marL="317500" indent="0" eaLnBrk="1" hangingPunct="1">
              <a:buNone/>
              <a:tabLst>
                <a:tab pos="914400" algn="l"/>
              </a:tabLst>
            </a:pPr>
            <a:r>
              <a:rPr lang="en-US" sz="2400" dirty="0">
                <a:latin typeface="XCCW Joined 7a" panose="03050602040000000000" pitchFamily="66" charset="0"/>
              </a:rPr>
              <a:t>Blend quotations into your response</a:t>
            </a:r>
          </a:p>
          <a:p>
            <a:pPr marL="317500" indent="0" eaLnBrk="1" hangingPunct="1">
              <a:buNone/>
              <a:tabLst>
                <a:tab pos="914400" algn="l"/>
              </a:tabLst>
            </a:pPr>
            <a:r>
              <a:rPr lang="en-US" sz="2400" dirty="0">
                <a:latin typeface="XCCW Joined 7a" panose="03050602040000000000" pitchFamily="66" charset="0"/>
              </a:rPr>
              <a:t>Seamlessly include quotations</a:t>
            </a:r>
          </a:p>
        </p:txBody>
      </p:sp>
      <p:sp>
        <p:nvSpPr>
          <p:cNvPr id="4" name="TextBox 3"/>
          <p:cNvSpPr/>
          <p:nvPr/>
        </p:nvSpPr>
        <p:spPr>
          <a:xfrm>
            <a:off x="4089400" y="5086350"/>
            <a:ext cx="8777288" cy="3810000"/>
          </a:xfrm>
          <a:prstGeom prst="rect">
            <a:avLst/>
          </a:prstGeom>
          <a:noFill/>
          <a:ln w="12701">
            <a:noFill/>
            <a:miter lim="800000"/>
          </a:ln>
        </p:spPr>
        <p:style>
          <a:lnRef idx="0">
            <a:schemeClr val="dk1"/>
          </a:lnRef>
          <a:fillRef idx="0">
            <a:srgbClr val="99CCFF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914400" algn="l"/>
              </a:tabLst>
              <a:defRPr/>
            </a:pPr>
            <a:r>
              <a:rPr lang="en-US" sz="2400" u="sng" dirty="0">
                <a:solidFill>
                  <a:srgbClr val="0000FF"/>
                </a:solidFill>
                <a:latin typeface="XCCW Joined 7a" panose="03050602040000000000" pitchFamily="66" charset="0"/>
              </a:rPr>
              <a:t>As a group you need to try to: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ct val="125000"/>
              <a:buFont typeface="Gill Sans"/>
              <a:buChar char="•"/>
              <a:tabLst>
                <a:tab pos="914400" algn="l"/>
              </a:tabLst>
              <a:defRPr/>
            </a:pPr>
            <a:r>
              <a:rPr lang="en-US" sz="2400" dirty="0">
                <a:solidFill>
                  <a:srgbClr val="0000FF"/>
                </a:solidFill>
                <a:latin typeface="XCCW Joined 7a" panose="03050602040000000000" pitchFamily="66" charset="0"/>
              </a:rPr>
              <a:t>talk about what is in each of your articles (the content)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ct val="125000"/>
              <a:buFont typeface="Gill Sans"/>
              <a:buChar char="•"/>
              <a:tabLst>
                <a:tab pos="914400" algn="l"/>
              </a:tabLst>
              <a:defRPr/>
            </a:pPr>
            <a:r>
              <a:rPr lang="en-US" sz="2400" dirty="0">
                <a:solidFill>
                  <a:srgbClr val="0000FF"/>
                </a:solidFill>
                <a:latin typeface="XCCW Joined 7a" panose="03050602040000000000" pitchFamily="66" charset="0"/>
              </a:rPr>
              <a:t>share the best quotes from your article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ct val="125000"/>
              <a:buFont typeface="Gill Sans"/>
              <a:buChar char="•"/>
              <a:tabLst>
                <a:tab pos="914400" algn="l"/>
              </a:tabLst>
              <a:defRPr/>
            </a:pPr>
            <a:r>
              <a:rPr lang="en-US" sz="2400" dirty="0">
                <a:solidFill>
                  <a:srgbClr val="0000FF"/>
                </a:solidFill>
                <a:latin typeface="XCCW Joined 7a" panose="03050602040000000000" pitchFamily="66" charset="0"/>
              </a:rPr>
              <a:t>tell the group something about your article including a quote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ct val="125000"/>
              <a:buFont typeface="Gill Sans"/>
              <a:buChar char="•"/>
              <a:tabLst>
                <a:tab pos="914400" algn="l"/>
              </a:tabLst>
              <a:defRPr/>
            </a:pPr>
            <a:r>
              <a:rPr lang="en-US" sz="2400" dirty="0">
                <a:solidFill>
                  <a:srgbClr val="0000FF"/>
                </a:solidFill>
                <a:latin typeface="XCCW Joined 7a" panose="03050602040000000000" pitchFamily="66" charset="0"/>
              </a:rPr>
              <a:t>try to quote your article without making it obvious - as if it were your own words</a:t>
            </a:r>
          </a:p>
        </p:txBody>
      </p:sp>
      <p:sp>
        <p:nvSpPr>
          <p:cNvPr id="5" name="TextBox 4"/>
          <p:cNvSpPr/>
          <p:nvPr/>
        </p:nvSpPr>
        <p:spPr>
          <a:xfrm>
            <a:off x="357188" y="4705350"/>
            <a:ext cx="3340100" cy="4572000"/>
          </a:xfrm>
          <a:prstGeom prst="rect">
            <a:avLst/>
          </a:prstGeom>
          <a:noFill/>
          <a:ln w="12701">
            <a:noFill/>
            <a:miter lim="800000"/>
          </a:ln>
        </p:spPr>
        <p:style>
          <a:lnRef idx="0">
            <a:schemeClr val="dk1"/>
          </a:lnRef>
          <a:fillRef idx="0">
            <a:srgbClr val="99CCFF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>
              <a:tabLst>
                <a:tab pos="914400" algn="l"/>
              </a:tabLst>
              <a:defRPr/>
            </a:pPr>
            <a:r>
              <a:rPr lang="en-US" sz="2800" i="1" dirty="0">
                <a:solidFill>
                  <a:srgbClr val="7F007F"/>
                </a:solidFill>
                <a:latin typeface="XCCW Joined 7a" panose="03050602040000000000" pitchFamily="66" charset="0"/>
              </a:rPr>
              <a:t>The article claims that female police officers face a ‘bigger challenge’ when looking for a ‘comfortable’ uniform</a:t>
            </a:r>
          </a:p>
        </p:txBody>
      </p:sp>
      <p:pic>
        <p:nvPicPr>
          <p:cNvPr id="17413" name="Placeholder 3" descr="image3.png"/>
          <p:cNvPicPr>
            <a:picLocks noGrp="1"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90200" y="1328738"/>
            <a:ext cx="1919288" cy="3549650"/>
          </a:xfrm>
          <a:prstGeom prst="rect">
            <a:avLst/>
          </a:prstGeom>
          <a:noFill/>
          <a:ln w="12701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192</Words>
  <Application>Microsoft Office PowerPoint</Application>
  <PresentationFormat>Custom</PresentationFormat>
  <Paragraphs>24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Gill Sans</vt:lpstr>
      <vt:lpstr>Lucida Calligraphy</vt:lpstr>
      <vt:lpstr>XCCW Joined 7a</vt:lpstr>
      <vt:lpstr>Office Theme</vt:lpstr>
      <vt:lpstr>Headline Search</vt:lpstr>
      <vt:lpstr>PowerPoint Presentation</vt:lpstr>
      <vt:lpstr> Find &amp; Quote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Jane</dc:creator>
  <cp:lastModifiedBy>Jane Afford</cp:lastModifiedBy>
  <cp:revision>6</cp:revision>
  <dcterms:created xsi:type="dcterms:W3CDTF">2006-08-16T00:00:00Z</dcterms:created>
  <dcterms:modified xsi:type="dcterms:W3CDTF">2020-11-25T09:16:41Z</dcterms:modified>
</cp:coreProperties>
</file>