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4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5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6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  <p:sldMasterId id="2147483687" r:id="rId3"/>
    <p:sldMasterId id="2147483693" r:id="rId4"/>
    <p:sldMasterId id="2147483698" r:id="rId5"/>
    <p:sldMasterId id="2147483704" r:id="rId6"/>
    <p:sldMasterId id="2147483710" r:id="rId7"/>
  </p:sldMasterIdLst>
  <p:notesMasterIdLst>
    <p:notesMasterId r:id="rId86"/>
  </p:notesMasterIdLst>
  <p:sldIdLst>
    <p:sldId id="321" r:id="rId8"/>
    <p:sldId id="328" r:id="rId9"/>
    <p:sldId id="390" r:id="rId10"/>
    <p:sldId id="395" r:id="rId11"/>
    <p:sldId id="396" r:id="rId12"/>
    <p:sldId id="371" r:id="rId13"/>
    <p:sldId id="418" r:id="rId14"/>
    <p:sldId id="419" r:id="rId15"/>
    <p:sldId id="420" r:id="rId16"/>
    <p:sldId id="440" r:id="rId17"/>
    <p:sldId id="441" r:id="rId18"/>
    <p:sldId id="391" r:id="rId19"/>
    <p:sldId id="264" r:id="rId20"/>
    <p:sldId id="268" r:id="rId21"/>
    <p:sldId id="269" r:id="rId22"/>
    <p:sldId id="275" r:id="rId23"/>
    <p:sldId id="276" r:id="rId24"/>
    <p:sldId id="397" r:id="rId25"/>
    <p:sldId id="398" r:id="rId26"/>
    <p:sldId id="399" r:id="rId27"/>
    <p:sldId id="400" r:id="rId28"/>
    <p:sldId id="401" r:id="rId29"/>
    <p:sldId id="402" r:id="rId30"/>
    <p:sldId id="403" r:id="rId31"/>
    <p:sldId id="404" r:id="rId32"/>
    <p:sldId id="405" r:id="rId33"/>
    <p:sldId id="406" r:id="rId34"/>
    <p:sldId id="270" r:id="rId35"/>
    <p:sldId id="271" r:id="rId36"/>
    <p:sldId id="272" r:id="rId37"/>
    <p:sldId id="416" r:id="rId38"/>
    <p:sldId id="417" r:id="rId39"/>
    <p:sldId id="386" r:id="rId40"/>
    <p:sldId id="429" r:id="rId41"/>
    <p:sldId id="430" r:id="rId42"/>
    <p:sldId id="431" r:id="rId43"/>
    <p:sldId id="432" r:id="rId44"/>
    <p:sldId id="433" r:id="rId45"/>
    <p:sldId id="434" r:id="rId46"/>
    <p:sldId id="273" r:id="rId47"/>
    <p:sldId id="435" r:id="rId48"/>
    <p:sldId id="438" r:id="rId49"/>
    <p:sldId id="439" r:id="rId50"/>
    <p:sldId id="392" r:id="rId51"/>
    <p:sldId id="258" r:id="rId52"/>
    <p:sldId id="407" r:id="rId53"/>
    <p:sldId id="408" r:id="rId54"/>
    <p:sldId id="409" r:id="rId55"/>
    <p:sldId id="410" r:id="rId56"/>
    <p:sldId id="411" r:id="rId57"/>
    <p:sldId id="412" r:id="rId58"/>
    <p:sldId id="277" r:id="rId59"/>
    <p:sldId id="274" r:id="rId60"/>
    <p:sldId id="428" r:id="rId61"/>
    <p:sldId id="436" r:id="rId62"/>
    <p:sldId id="437" r:id="rId63"/>
    <p:sldId id="393" r:id="rId64"/>
    <p:sldId id="413" r:id="rId65"/>
    <p:sldId id="278" r:id="rId66"/>
    <p:sldId id="279" r:id="rId67"/>
    <p:sldId id="280" r:id="rId68"/>
    <p:sldId id="281" r:id="rId69"/>
    <p:sldId id="282" r:id="rId70"/>
    <p:sldId id="283" r:id="rId71"/>
    <p:sldId id="284" r:id="rId72"/>
    <p:sldId id="285" r:id="rId73"/>
    <p:sldId id="286" r:id="rId74"/>
    <p:sldId id="287" r:id="rId75"/>
    <p:sldId id="394" r:id="rId76"/>
    <p:sldId id="421" r:id="rId77"/>
    <p:sldId id="422" r:id="rId78"/>
    <p:sldId id="423" r:id="rId79"/>
    <p:sldId id="424" r:id="rId80"/>
    <p:sldId id="425" r:id="rId81"/>
    <p:sldId id="426" r:id="rId82"/>
    <p:sldId id="427" r:id="rId83"/>
    <p:sldId id="414" r:id="rId84"/>
    <p:sldId id="415" r:id="rId8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theme" Target="theme/theme1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5" Type="http://schemas.openxmlformats.org/officeDocument/2006/relationships/slideMaster" Target="slideMasters/slideMaster5.xml"/><Relationship Id="rId90" Type="http://schemas.openxmlformats.org/officeDocument/2006/relationships/tableStyles" Target="tableStyles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77" Type="http://schemas.openxmlformats.org/officeDocument/2006/relationships/slide" Target="slides/slide70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slide" Target="slides/slide76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presProps" Target="presProps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19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0D5FA-4C90-4BA1-B96B-61AB7F52D234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BD9AE-1BF2-45F8-8D6E-16B4974DB9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160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7.xml"/><Relationship Id="rId4" Type="http://schemas.openxmlformats.org/officeDocument/2006/relationships/hyperlink" Target="https://www.twinkl.co.uk/" TargetMode="Externa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7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DC8BC-CF58-4E94-8F84-B9224F71DF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E3F915-CE4F-4D28-81DA-7BDAC9FE0E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1312A-9EB5-4D73-B6CD-401664FAB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8182E-B30F-4E2A-BD6F-DC6F20E97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0CE40-4BD2-4445-8A47-2667C7155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28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EB0E7-7D1A-44C2-90E1-052FA247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B1013-6BFB-4069-8BEF-8F1DA2A43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1E01F-331B-4305-9DA7-FCFEC0B8C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E49B8-A7DE-444B-855E-2FD4CE53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34F63-3569-4BFA-9835-FDEB0E387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1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B35C8-DF47-4E4E-8F54-277BDEB72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59425-042F-4863-8296-F062441484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F8D857-14FB-41C4-A013-5A519959F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FDBCA-60DC-42D2-BE50-638B84E29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5243E-4C6E-4A0E-A987-74B6BEB0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2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73D54-7A80-4354-826E-C9ADAA78E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ADB1D-0FBD-4303-8437-6CA0A46428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BDE31D-856C-46ED-9440-FD31A195C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4BFD5-AFB5-461D-99A1-94175643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85037-C169-451D-AE8F-5C632309D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520C1-A94A-4EBF-98EE-18F61220F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1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C6F7C-9948-4269-9241-A668CEC44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8D747-F4D6-4DE7-A1DA-82021ABB8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C11B1-9A50-4BA8-B6F1-5E1879156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3946B6-17C1-4D1B-82B6-5E5BFFE16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14F963-92CE-4632-8F43-8289CCCC66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EF23D0-7135-4092-A41B-6DB27E937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9A9643-2F80-473A-A48B-CF74A73A3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D593A8-6514-4564-8E3B-583E3EAE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931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F1927-69F2-4D15-84A0-A4E4CF00E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7DC97A-D4D2-4B8F-97E2-31D5FE53B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8171FE-1B14-462B-9B2E-1A6F8ADE0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A251B6-3C3E-4D2A-9AF5-AE05158CF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75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46229-056F-495D-A2E3-A97FDB00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E03D0-EB50-4574-A9B0-C8F0BFCD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4CBA7-21F0-45AD-A05E-40F7B6126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7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158F-392C-4239-B2EA-7DFE4F910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676E6-D361-439A-A6A8-779DD58B4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440F86-1A81-4876-B769-BDC0A7A4B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1F5BE1-BD7D-43BD-A295-773D69B03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DA31A-4768-4821-8C72-872B4BAB7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034869-A19D-4041-80AE-7B3A1DAA6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4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4DEBB-7485-4FF5-9BE9-77030F588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41BB5C-1C21-4877-8EF3-D0FD834D2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32FFB7-990E-4189-AE51-A6CA87154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52B151-9AF8-411A-9B5E-FF7E362E1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1426F-B91B-46DE-A2F4-697F3167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F70AD-29B7-4DD1-8035-B40729369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2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AF19-AB50-4D4B-995B-0A664D5AE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9BBB8-014A-4FB4-B9AF-1502BA074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7B0FA8-2938-4CC1-81AF-5A6D9F715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A215C-07BF-4F2F-A30B-72E1BBBE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AA228-EC9A-4979-B103-BD995953B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75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C30A98-F480-4E20-8B59-D2C00F3414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0D1BAB-7A45-4A6E-8D05-413A47FB1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3A27B-EF31-4EC9-88EB-344D9B759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16BB7-7DE6-4544-8E47-1CAE0FFBC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936A5-DCC2-49CA-B702-54D98F2A4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56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8043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7301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37730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54312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07154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09246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725469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594748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898136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92558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"/>
            <a:ext cx="2743200" cy="6126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"/>
            <a:ext cx="8026400" cy="6126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65515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6F91F16-A9CE-4B08-9743-4CDC90BFDDA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39885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AD3FDA3-36D3-45B5-B47F-852439D63B9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CA847FF-DDEA-44B8-88F8-A77054B1156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0940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830DDBBB-94E6-4FB8-AB31-2C51121F691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92372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AB9CEB86-B0F8-4C4A-BAC1-474B9F22CB13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69ED087-04BC-4AB7-B334-A765A0077A80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5B80BA7-0373-4DA8-9894-9B5E44826C61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6C5390E-CB26-44B8-8B35-80CF1F94DD16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4582387-62A9-4DED-B52F-40CED82E3CB7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080787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6CBCF71-4B16-424A-A884-2C662031DA2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4906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87897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B549301-A4BB-4DDF-8627-9B6DE02689D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5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15482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DF6D6E9-CC35-46C9-A2A0-25CF87998587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1AEE67BE-27D3-46E7-9663-52F003D16C80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90DAA30-261F-4284-96BF-B3282346B56B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202B134-0917-4929-8161-2C92E49B6A14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D596D91-882B-4793-9144-EF60E3F28188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0934711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1391207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F0C1064-9324-4338-8DFF-4FB0155038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5221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4A4160A-25C2-4531-B1DD-CAC17912D85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3693E9B-DC68-4C0C-AC8D-5675D6A566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28167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0B12EDB-7812-4A7A-82F4-56CF8528638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5903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D4B9F396-5C72-44FC-A69F-D89AF807032B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78B747D9-4CBF-467C-A10F-D60D99C22308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26D68E-041D-4C9F-A619-C2350511B187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D8EE89A-75BA-4B01-AD1F-6EEFCE6D6A75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75CEE20-79F8-4AAA-B7A1-347F475B5992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626713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A580774-CC2C-48F8-B3E0-16E878DABA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26199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452805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CEDD6C-C4D6-4994-848B-844C574A166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49699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D6076FF-C218-4D82-A676-A897139E5F37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6B6CC64-F113-4FC3-91C8-D180E040A8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46487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7E0A4E7-2280-4D5D-B1B8-B1232927C6E2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6088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3BEA3CB1-2A39-49C5-A642-66EB0C670E88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7540AA91-BE88-4B3E-9D27-A8BF9F37E574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109F72A-224D-4C7B-A9A4-4C14342256A9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30411C-E581-4823-BD44-11825FEB8211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18CD736-91CD-4D2A-9963-CD9CA134C322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788196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ED688F3-10E0-4BD1-A7D3-C46C2BE04E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2938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46229-056F-495D-A2E3-A97FDB00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E03D0-EB50-4574-A9B0-C8F0BFCD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4CBA7-21F0-45AD-A05E-40F7B6126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6860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38458169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3330" y="5734212"/>
            <a:ext cx="768660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67774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104173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66160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3690" y="6196126"/>
            <a:ext cx="768660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832773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31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34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slideLayout" Target="../slideLayouts/slideLayout40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6.xml"/><Relationship Id="rId7" Type="http://schemas.openxmlformats.org/officeDocument/2006/relationships/image" Target="../media/image14.jpg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FC8973-A26D-4F7E-9B6F-CA24E6B4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3E1898-E87E-4A91-8A6C-4FD648340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EECE6-D196-4ACD-81B1-73E75C2027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2F01A-EC39-499A-98FD-047A88819AFA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643DF-BFF6-41DE-B480-19DD660C6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9EB88-55E1-49F2-B073-26FC3701FF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22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>
            <a:extLst>
              <a:ext uri="{FF2B5EF4-FFF2-40B4-BE49-F238E27FC236}">
                <a16:creationId xmlns:a16="http://schemas.microsoft.com/office/drawing/2014/main" id="{E9F72B2E-40EF-48F3-98E5-0C6E2E06F4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</a:t>
            </a:r>
          </a:p>
        </p:txBody>
      </p:sp>
      <p:sp>
        <p:nvSpPr>
          <p:cNvPr id="1027" name="Rectangle 8">
            <a:extLst>
              <a:ext uri="{FF2B5EF4-FFF2-40B4-BE49-F238E27FC236}">
                <a16:creationId xmlns:a16="http://schemas.microsoft.com/office/drawing/2014/main" id="{ECD30817-8539-4FB7-A66E-7240B3635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806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1CAA6E1-DB81-45DE-A5CD-879D625A5F6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F1B45B3-CECB-4AD5-9408-741B3F4FB47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1485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C527D09-A62D-4715-8D5D-0E0C20638C7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ADD90412-C747-4AF2-9162-B2AB98ECE65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5603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EAD410D-FAA1-48C9-9C10-C2B80144A2C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A6FD833-3E96-4A8A-88CD-7A8C8A4546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0576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884E065-17A1-4F44-ABE0-CC67F76D06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3BD6C8F-2A3B-4C83-8854-6D1E11111E4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56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7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48517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c5eqwzEgUo" TargetMode="External"/><Relationship Id="rId2" Type="http://schemas.openxmlformats.org/officeDocument/2006/relationships/hyperlink" Target="https://youtu.be/2igRcGxlsh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vGxRUglFFME&amp;t=3s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0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9.jpe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5864393-7159-4D5B-986F-DD8BC46F7F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917310"/>
              </p:ext>
            </p:extLst>
          </p:nvPr>
        </p:nvGraphicFramePr>
        <p:xfrm>
          <a:off x="-2" y="1068946"/>
          <a:ext cx="12192000" cy="5789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58866650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851802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2542940"/>
                    </a:ext>
                  </a:extLst>
                </a:gridCol>
              </a:tblGrid>
              <a:tr h="526277"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latin typeface="XCCW Joined 7a" panose="03050602040000000000" pitchFamily="66" charset="0"/>
                        </a:rPr>
                        <a:t>Green Group</a:t>
                      </a: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latin typeface="XCCW Joined 7a" panose="03050602040000000000" pitchFamily="66" charset="0"/>
                        </a:rPr>
                        <a:t>Yellow Group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latin typeface="XCCW Joined 7a" panose="03050602040000000000" pitchFamily="66" charset="0"/>
                        </a:rPr>
                        <a:t>Red Group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051744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passed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7385196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passed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passed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84916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steel 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witch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4136037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steal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witch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4519815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although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 dirty="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never</a:t>
                      </a:r>
                      <a:endParaRPr lang="en-GB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4405928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witch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 dirty="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appear</a:t>
                      </a:r>
                      <a:endParaRPr lang="en-GB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2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1961096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occasion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2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2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92652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mention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822748340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possess</a:t>
                      </a:r>
                      <a:endParaRPr lang="en-GB" sz="3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6743174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000" b="1" dirty="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possession</a:t>
                      </a:r>
                      <a:endParaRPr lang="en-GB" sz="3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50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2851542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483C215-A13C-4C9F-B640-D30504514425}"/>
              </a:ext>
            </a:extLst>
          </p:cNvPr>
          <p:cNvSpPr txBox="1"/>
          <p:nvPr/>
        </p:nvSpPr>
        <p:spPr>
          <a:xfrm>
            <a:off x="-2" y="0"/>
            <a:ext cx="1005839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Monday 30th November</a:t>
            </a: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Spelling practice.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Monday 30th November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participate in a guided write of an explanation text.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70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B6AB-44B4-47D4-8B0D-FF17A4B39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8642"/>
            <a:ext cx="10515600" cy="5112913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https://youtu.be/2igRcGxlshA</a:t>
            </a:r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3"/>
              </a:rPr>
              <a:t>https://www.youtube.com/watch?v=Xc5eqwzEgUo</a:t>
            </a:r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4"/>
              </a:rPr>
              <a:t>https://www.youtube.com/watch?v=vGxRUglFFME&amp;t=3s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852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70BB8-A2E8-467D-83D1-4FC5AEA7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XCCW Joined 7a" panose="03050602040000000000" pitchFamily="66" charset="0"/>
              </a:rPr>
              <a:t>What features do we need?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561FF-7C0C-46EC-AEA2-0EBEEF8A4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605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70BB8-A2E8-467D-83D1-4FC5AEA7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XCCW Joined 7a" panose="03050602040000000000" pitchFamily="66" charset="0"/>
              </a:rPr>
              <a:t>What features do we need?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561FF-7C0C-46EC-AEA2-0EBEEF8A4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Title / Heading</a:t>
            </a:r>
          </a:p>
          <a:p>
            <a:r>
              <a:rPr lang="en-GB" dirty="0">
                <a:latin typeface="XCCW Joined 7a" panose="03050602040000000000" pitchFamily="66" charset="0"/>
              </a:rPr>
              <a:t>Subtitles / subheadings</a:t>
            </a:r>
          </a:p>
          <a:p>
            <a:r>
              <a:rPr lang="en-GB" dirty="0">
                <a:latin typeface="XCCW Joined 7a" panose="03050602040000000000" pitchFamily="66" charset="0"/>
              </a:rPr>
              <a:t>Formal language</a:t>
            </a:r>
          </a:p>
          <a:p>
            <a:r>
              <a:rPr lang="en-GB" dirty="0">
                <a:latin typeface="XCCW Joined 7a" panose="03050602040000000000" pitchFamily="66" charset="0"/>
              </a:rPr>
              <a:t>Variety of punctuation</a:t>
            </a:r>
          </a:p>
          <a:p>
            <a:r>
              <a:rPr lang="en-GB" dirty="0">
                <a:latin typeface="XCCW Joined 7a" panose="03050602040000000000" pitchFamily="66" charset="0"/>
              </a:rPr>
              <a:t>Fact box</a:t>
            </a:r>
          </a:p>
          <a:p>
            <a:r>
              <a:rPr lang="en-GB" dirty="0">
                <a:latin typeface="XCCW Joined 7a" panose="03050602040000000000" pitchFamily="66" charset="0"/>
              </a:rPr>
              <a:t>Images (photo, diagram, illustration)</a:t>
            </a:r>
          </a:p>
          <a:p>
            <a:r>
              <a:rPr lang="en-GB" dirty="0">
                <a:latin typeface="XCCW Joined 7a" panose="03050602040000000000" pitchFamily="66" charset="0"/>
              </a:rPr>
              <a:t>Introduction</a:t>
            </a:r>
          </a:p>
          <a:p>
            <a:r>
              <a:rPr lang="en-GB" dirty="0">
                <a:latin typeface="XCCW Joined 7a" panose="03050602040000000000" pitchFamily="66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059551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29F3F58C-553C-4355-900D-E490C437B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9399" r="16138" b="9399"/>
          <a:stretch>
            <a:fillRect/>
          </a:stretch>
        </p:blipFill>
        <p:spPr bwMode="auto">
          <a:xfrm>
            <a:off x="2135189" y="685800"/>
            <a:ext cx="81375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9F2D6EC-21EA-4D3B-84A1-8AA38F4D5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/>
              <a:t>Explanation text</a:t>
            </a:r>
          </a:p>
        </p:txBody>
      </p:sp>
      <p:sp>
        <p:nvSpPr>
          <p:cNvPr id="35843" name="Text Box 3">
            <a:extLst>
              <a:ext uri="{FF2B5EF4-FFF2-40B4-BE49-F238E27FC236}">
                <a16:creationId xmlns:a16="http://schemas.microsoft.com/office/drawing/2014/main" id="{D0086C1B-21A1-428A-A6EC-EBCAADBF9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341439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>
                <a:solidFill>
                  <a:srgbClr val="000000"/>
                </a:solidFill>
              </a:rPr>
              <a:t> </a:t>
            </a:r>
            <a:r>
              <a:rPr lang="en-GB" altLang="en-US" sz="4000" b="1">
                <a:solidFill>
                  <a:srgbClr val="000000"/>
                </a:solidFill>
              </a:rPr>
              <a:t>tells </a:t>
            </a:r>
            <a:r>
              <a:rPr lang="en-GB" altLang="en-US" sz="4000" b="1">
                <a:solidFill>
                  <a:srgbClr val="8F2140"/>
                </a:solidFill>
              </a:rPr>
              <a:t>how</a:t>
            </a:r>
            <a:r>
              <a:rPr lang="en-GB" altLang="en-US" sz="4000" b="1">
                <a:solidFill>
                  <a:srgbClr val="000000"/>
                </a:solidFill>
              </a:rPr>
              <a:t> or </a:t>
            </a:r>
            <a:r>
              <a:rPr lang="en-GB" altLang="en-US" sz="4000" b="1">
                <a:solidFill>
                  <a:srgbClr val="8F2140"/>
                </a:solidFill>
              </a:rPr>
              <a:t>why</a:t>
            </a:r>
            <a:r>
              <a:rPr lang="en-GB" altLang="en-US" sz="4000" b="1">
                <a:solidFill>
                  <a:srgbClr val="000000"/>
                </a:solidFill>
              </a:rPr>
              <a:t> a process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happens (or how something works).</a:t>
            </a:r>
          </a:p>
        </p:txBody>
      </p:sp>
      <p:sp>
        <p:nvSpPr>
          <p:cNvPr id="35845" name="Oval 5">
            <a:extLst>
              <a:ext uri="{FF2B5EF4-FFF2-40B4-BE49-F238E27FC236}">
                <a16:creationId xmlns:a16="http://schemas.microsoft.com/office/drawing/2014/main" id="{54342E61-2E0B-40C4-9A92-88D26CF2C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4539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759D497C-B94F-4069-BF98-744CF28DF10F}"/>
              </a:ext>
            </a:extLst>
          </p:cNvPr>
          <p:cNvGrpSpPr>
            <a:grpSpLocks/>
          </p:cNvGrpSpPr>
          <p:nvPr/>
        </p:nvGrpSpPr>
        <p:grpSpPr bwMode="auto">
          <a:xfrm>
            <a:off x="2351089" y="3429000"/>
            <a:ext cx="1978025" cy="1295400"/>
            <a:chOff x="521" y="2160"/>
            <a:chExt cx="1246" cy="816"/>
          </a:xfrm>
        </p:grpSpPr>
        <p:sp>
          <p:nvSpPr>
            <p:cNvPr id="3094" name="Oval 7">
              <a:extLst>
                <a:ext uri="{FF2B5EF4-FFF2-40B4-BE49-F238E27FC236}">
                  <a16:creationId xmlns:a16="http://schemas.microsoft.com/office/drawing/2014/main" id="{406AC75A-44D0-44C2-9DF1-DEAF3845C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" y="2160"/>
              <a:ext cx="785" cy="816"/>
            </a:xfrm>
            <a:prstGeom prst="ellips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095" name="Group 8">
              <a:extLst>
                <a:ext uri="{FF2B5EF4-FFF2-40B4-BE49-F238E27FC236}">
                  <a16:creationId xmlns:a16="http://schemas.microsoft.com/office/drawing/2014/main" id="{FF37E9EE-772A-40F4-98D6-DFBB8996D16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0" y="2387"/>
              <a:ext cx="467" cy="318"/>
              <a:chOff x="1300" y="2387"/>
              <a:chExt cx="467" cy="318"/>
            </a:xfrm>
          </p:grpSpPr>
          <p:sp>
            <p:nvSpPr>
              <p:cNvPr id="3096" name="AutoShape 9">
                <a:extLst>
                  <a:ext uri="{FF2B5EF4-FFF2-40B4-BE49-F238E27FC236}">
                    <a16:creationId xmlns:a16="http://schemas.microsoft.com/office/drawing/2014/main" id="{0F582995-374C-46F1-8D82-7DFCAB9E8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5" y="2387"/>
                <a:ext cx="182" cy="318"/>
              </a:xfrm>
              <a:prstGeom prst="rightArrow">
                <a:avLst>
                  <a:gd name="adj1" fmla="val 47167"/>
                  <a:gd name="adj2" fmla="val 100000"/>
                </a:avLst>
              </a:prstGeom>
              <a:solidFill>
                <a:srgbClr val="8F21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en-US" altLang="en-US" sz="180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97" name="Line 10">
                <a:extLst>
                  <a:ext uri="{FF2B5EF4-FFF2-40B4-BE49-F238E27FC236}">
                    <a16:creationId xmlns:a16="http://schemas.microsoft.com/office/drawing/2014/main" id="{DACD401A-3190-4B86-B098-B21246DDA5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00" y="2546"/>
                <a:ext cx="428" cy="0"/>
              </a:xfrm>
              <a:prstGeom prst="line">
                <a:avLst/>
              </a:prstGeom>
              <a:noFill/>
              <a:ln w="57150">
                <a:solidFill>
                  <a:srgbClr val="8F214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59151FD-B3AA-4C81-9784-1756C67002AB}"/>
              </a:ext>
            </a:extLst>
          </p:cNvPr>
          <p:cNvGrpSpPr>
            <a:grpSpLocks/>
          </p:cNvGrpSpPr>
          <p:nvPr/>
        </p:nvGrpSpPr>
        <p:grpSpPr bwMode="auto">
          <a:xfrm>
            <a:off x="5591176" y="3789364"/>
            <a:ext cx="741363" cy="504825"/>
            <a:chOff x="1300" y="2387"/>
            <a:chExt cx="467" cy="318"/>
          </a:xfrm>
        </p:grpSpPr>
        <p:sp>
          <p:nvSpPr>
            <p:cNvPr id="3092" name="AutoShape 12">
              <a:extLst>
                <a:ext uri="{FF2B5EF4-FFF2-40B4-BE49-F238E27FC236}">
                  <a16:creationId xmlns:a16="http://schemas.microsoft.com/office/drawing/2014/main" id="{25504F9E-0C14-4BC4-BBD2-493E581B5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5" y="2387"/>
              <a:ext cx="182" cy="318"/>
            </a:xfrm>
            <a:prstGeom prst="rightArrow">
              <a:avLst>
                <a:gd name="adj1" fmla="val 47167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3" name="Line 13">
              <a:extLst>
                <a:ext uri="{FF2B5EF4-FFF2-40B4-BE49-F238E27FC236}">
                  <a16:creationId xmlns:a16="http://schemas.microsoft.com/office/drawing/2014/main" id="{AC79BBA5-DC39-44F2-9997-F082DD7C47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0" y="2546"/>
              <a:ext cx="428" cy="0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54" name="Oval 14">
            <a:extLst>
              <a:ext uri="{FF2B5EF4-FFF2-40B4-BE49-F238E27FC236}">
                <a16:creationId xmlns:a16="http://schemas.microsoft.com/office/drawing/2014/main" id="{FCA8F121-579E-47E5-91FF-E0FA7BEDE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4514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7BD51CF1-FB15-4151-AE6E-311A3D6C2422}"/>
              </a:ext>
            </a:extLst>
          </p:cNvPr>
          <p:cNvGrpSpPr>
            <a:grpSpLocks/>
          </p:cNvGrpSpPr>
          <p:nvPr/>
        </p:nvGrpSpPr>
        <p:grpSpPr bwMode="auto">
          <a:xfrm>
            <a:off x="4151314" y="3213101"/>
            <a:ext cx="1582737" cy="1800225"/>
            <a:chOff x="1655" y="2024"/>
            <a:chExt cx="997" cy="1134"/>
          </a:xfrm>
        </p:grpSpPr>
        <p:sp>
          <p:nvSpPr>
            <p:cNvPr id="3089" name="Line 16">
              <a:extLst>
                <a:ext uri="{FF2B5EF4-FFF2-40B4-BE49-F238E27FC236}">
                  <a16:creationId xmlns:a16="http://schemas.microsoft.com/office/drawing/2014/main" id="{186374F6-1BD9-4F06-B341-AFE484D184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55" y="2024"/>
              <a:ext cx="272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0" name="Line 17">
              <a:extLst>
                <a:ext uri="{FF2B5EF4-FFF2-40B4-BE49-F238E27FC236}">
                  <a16:creationId xmlns:a16="http://schemas.microsoft.com/office/drawing/2014/main" id="{A17466E9-0BB5-479E-9A8D-E9F1E1F22B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5" y="2024"/>
              <a:ext cx="227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1" name="Line 18">
              <a:extLst>
                <a:ext uri="{FF2B5EF4-FFF2-40B4-BE49-F238E27FC236}">
                  <a16:creationId xmlns:a16="http://schemas.microsoft.com/office/drawing/2014/main" id="{C4EF0CF3-B91D-403E-8372-378A117C52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91" y="2976"/>
              <a:ext cx="318" cy="182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59" name="Oval 19">
            <a:extLst>
              <a:ext uri="{FF2B5EF4-FFF2-40B4-BE49-F238E27FC236}">
                <a16:creationId xmlns:a16="http://schemas.microsoft.com/office/drawing/2014/main" id="{B4038408-6974-4B49-A2DE-90C468E0A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0639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oup 20">
            <a:extLst>
              <a:ext uri="{FF2B5EF4-FFF2-40B4-BE49-F238E27FC236}">
                <a16:creationId xmlns:a16="http://schemas.microsoft.com/office/drawing/2014/main" id="{1BAD9410-7BEE-4174-B745-685B65887827}"/>
              </a:ext>
            </a:extLst>
          </p:cNvPr>
          <p:cNvGrpSpPr>
            <a:grpSpLocks/>
          </p:cNvGrpSpPr>
          <p:nvPr/>
        </p:nvGrpSpPr>
        <p:grpSpPr bwMode="auto">
          <a:xfrm>
            <a:off x="7608888" y="3789364"/>
            <a:ext cx="741362" cy="504825"/>
            <a:chOff x="1300" y="2387"/>
            <a:chExt cx="467" cy="318"/>
          </a:xfrm>
        </p:grpSpPr>
        <p:sp>
          <p:nvSpPr>
            <p:cNvPr id="3087" name="AutoShape 21">
              <a:extLst>
                <a:ext uri="{FF2B5EF4-FFF2-40B4-BE49-F238E27FC236}">
                  <a16:creationId xmlns:a16="http://schemas.microsoft.com/office/drawing/2014/main" id="{6810F1B5-C697-4CE9-A149-8C577C500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5" y="2387"/>
              <a:ext cx="182" cy="318"/>
            </a:xfrm>
            <a:prstGeom prst="rightArrow">
              <a:avLst>
                <a:gd name="adj1" fmla="val 47167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8" name="Line 22">
              <a:extLst>
                <a:ext uri="{FF2B5EF4-FFF2-40B4-BE49-F238E27FC236}">
                  <a16:creationId xmlns:a16="http://schemas.microsoft.com/office/drawing/2014/main" id="{A9FBA1A3-387C-4043-B0FC-236FEC0293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0" y="2546"/>
              <a:ext cx="428" cy="0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:a16="http://schemas.microsoft.com/office/drawing/2014/main" id="{BF3B99BF-E995-4EED-B3F8-5631C8440615}"/>
              </a:ext>
            </a:extLst>
          </p:cNvPr>
          <p:cNvGrpSpPr>
            <a:grpSpLocks/>
          </p:cNvGrpSpPr>
          <p:nvPr/>
        </p:nvGrpSpPr>
        <p:grpSpPr bwMode="auto">
          <a:xfrm>
            <a:off x="6743701" y="2924175"/>
            <a:ext cx="360363" cy="2160588"/>
            <a:chOff x="3288" y="1842"/>
            <a:chExt cx="227" cy="1361"/>
          </a:xfrm>
        </p:grpSpPr>
        <p:sp>
          <p:nvSpPr>
            <p:cNvPr id="3085" name="Line 24">
              <a:extLst>
                <a:ext uri="{FF2B5EF4-FFF2-40B4-BE49-F238E27FC236}">
                  <a16:creationId xmlns:a16="http://schemas.microsoft.com/office/drawing/2014/main" id="{DC382CA1-FAB9-4128-BAE7-7CFAD061C4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70" y="1842"/>
              <a:ext cx="0" cy="318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6" name="Line 25">
              <a:extLst>
                <a:ext uri="{FF2B5EF4-FFF2-40B4-BE49-F238E27FC236}">
                  <a16:creationId xmlns:a16="http://schemas.microsoft.com/office/drawing/2014/main" id="{FCEABD32-7D80-43E4-B651-E40C8DDB66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88" y="2976"/>
              <a:ext cx="227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67" name="Text Box 27">
            <a:extLst>
              <a:ext uri="{FF2B5EF4-FFF2-40B4-BE49-F238E27FC236}">
                <a16:creationId xmlns:a16="http://schemas.microsoft.com/office/drawing/2014/main" id="{E1FF0395-9532-4623-886A-1B58FB24F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300664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This is </a:t>
            </a:r>
            <a:r>
              <a:rPr lang="en-GB" altLang="en-US" sz="4000" b="1">
                <a:solidFill>
                  <a:srgbClr val="8F2140"/>
                </a:solidFill>
              </a:rPr>
              <a:t>sequential</a:t>
            </a:r>
            <a:r>
              <a:rPr lang="en-GB" altLang="en-US" sz="4000" b="1">
                <a:solidFill>
                  <a:srgbClr val="000000"/>
                </a:solidFill>
              </a:rPr>
              <a:t> and deals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with </a:t>
            </a:r>
            <a:r>
              <a:rPr lang="en-GB" altLang="en-US" sz="4000" b="1">
                <a:solidFill>
                  <a:srgbClr val="8F2140"/>
                </a:solidFill>
              </a:rPr>
              <a:t>cause and effect</a:t>
            </a:r>
            <a:r>
              <a:rPr lang="en-GB" altLang="en-US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nimBg="1"/>
      <p:bldP spid="35845" grpId="0" animBg="1"/>
      <p:bldP spid="35854" grpId="0" animBg="1"/>
      <p:bldP spid="35859" grpId="0" animBg="1"/>
      <p:bldP spid="358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81DB6F8-2FD7-4BEF-9F5B-C79D4A8FBAEC}"/>
              </a:ext>
            </a:extLst>
          </p:cNvPr>
          <p:cNvGrpSpPr>
            <a:grpSpLocks/>
          </p:cNvGrpSpPr>
          <p:nvPr/>
        </p:nvGrpSpPr>
        <p:grpSpPr bwMode="auto">
          <a:xfrm>
            <a:off x="8713788" y="4906964"/>
            <a:ext cx="1516062" cy="1512887"/>
            <a:chOff x="4529" y="3091"/>
            <a:chExt cx="955" cy="953"/>
          </a:xfrm>
        </p:grpSpPr>
        <p:sp>
          <p:nvSpPr>
            <p:cNvPr id="7237" name="Oval 3">
              <a:extLst>
                <a:ext uri="{FF2B5EF4-FFF2-40B4-BE49-F238E27FC236}">
                  <a16:creationId xmlns:a16="http://schemas.microsoft.com/office/drawing/2014/main" id="{0F70E303-A629-467E-84C4-5F67F3386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9" y="3092"/>
              <a:ext cx="952" cy="952"/>
            </a:xfrm>
            <a:prstGeom prst="ellipse">
              <a:avLst/>
            </a:prstGeom>
            <a:noFill/>
            <a:ln w="38100">
              <a:solidFill>
                <a:srgbClr val="8F214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8" name="AutoShape 4">
              <a:extLst>
                <a:ext uri="{FF2B5EF4-FFF2-40B4-BE49-F238E27FC236}">
                  <a16:creationId xmlns:a16="http://schemas.microsoft.com/office/drawing/2014/main" id="{80D4DC36-62AA-4D86-8D5C-9D45547F723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704278" flipH="1" flipV="1">
              <a:off x="4705" y="3091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9" name="AutoShape 5">
              <a:extLst>
                <a:ext uri="{FF2B5EF4-FFF2-40B4-BE49-F238E27FC236}">
                  <a16:creationId xmlns:a16="http://schemas.microsoft.com/office/drawing/2014/main" id="{65718EA0-3203-49B4-9022-ECEF5DBC597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7495722" flipH="1" flipV="1">
              <a:off x="5348" y="3262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40" name="AutoShape 6">
              <a:extLst>
                <a:ext uri="{FF2B5EF4-FFF2-40B4-BE49-F238E27FC236}">
                  <a16:creationId xmlns:a16="http://schemas.microsoft.com/office/drawing/2014/main" id="{A4F6C8F4-D34D-4B7F-95B6-60543392FF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54761" flipH="1" flipV="1">
              <a:off x="5193" y="390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41" name="AutoShape 7">
              <a:extLst>
                <a:ext uri="{FF2B5EF4-FFF2-40B4-BE49-F238E27FC236}">
                  <a16:creationId xmlns:a16="http://schemas.microsoft.com/office/drawing/2014/main" id="{D5EDA792-629C-43E5-A99C-6076D69C7A4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2399" flipH="1" flipV="1">
              <a:off x="4532" y="3744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4824" name="Line 8">
            <a:extLst>
              <a:ext uri="{FF2B5EF4-FFF2-40B4-BE49-F238E27FC236}">
                <a16:creationId xmlns:a16="http://schemas.microsoft.com/office/drawing/2014/main" id="{DCB0D0C5-453F-451C-8617-E05E1AB142F7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0938" y="2952750"/>
            <a:ext cx="412750" cy="0"/>
          </a:xfrm>
          <a:prstGeom prst="line">
            <a:avLst/>
          </a:prstGeom>
          <a:noFill/>
          <a:ln w="76200">
            <a:solidFill>
              <a:srgbClr val="8F214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25" name="Oval 9">
            <a:extLst>
              <a:ext uri="{FF2B5EF4-FFF2-40B4-BE49-F238E27FC236}">
                <a16:creationId xmlns:a16="http://schemas.microsoft.com/office/drawing/2014/main" id="{3BAE2DD3-58F9-4D14-89A1-79D29D826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8613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10">
            <a:extLst>
              <a:ext uri="{FF2B5EF4-FFF2-40B4-BE49-F238E27FC236}">
                <a16:creationId xmlns:a16="http://schemas.microsoft.com/office/drawing/2014/main" id="{896FCDE8-255E-4FBE-8762-42B1C2A68E74}"/>
              </a:ext>
            </a:extLst>
          </p:cNvPr>
          <p:cNvGrpSpPr>
            <a:grpSpLocks/>
          </p:cNvGrpSpPr>
          <p:nvPr/>
        </p:nvGrpSpPr>
        <p:grpSpPr bwMode="auto">
          <a:xfrm>
            <a:off x="2208214" y="4652964"/>
            <a:ext cx="2879725" cy="2016125"/>
            <a:chOff x="295" y="2795"/>
            <a:chExt cx="1814" cy="1270"/>
          </a:xfrm>
        </p:grpSpPr>
        <p:sp>
          <p:nvSpPr>
            <p:cNvPr id="7235" name="Rectangle 11">
              <a:extLst>
                <a:ext uri="{FF2B5EF4-FFF2-40B4-BE49-F238E27FC236}">
                  <a16:creationId xmlns:a16="http://schemas.microsoft.com/office/drawing/2014/main" id="{70C96D6C-0664-4B33-9E17-14EE172906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2795"/>
              <a:ext cx="1814" cy="1270"/>
            </a:xfrm>
            <a:prstGeom prst="rect">
              <a:avLst/>
            </a:prstGeom>
            <a:solidFill>
              <a:srgbClr val="F6D6D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7236" name="Text Box 12">
              <a:extLst>
                <a:ext uri="{FF2B5EF4-FFF2-40B4-BE49-F238E27FC236}">
                  <a16:creationId xmlns:a16="http://schemas.microsoft.com/office/drawing/2014/main" id="{DC1DA845-F471-4346-B3AE-EC41DBF861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" y="2863"/>
              <a:ext cx="1727" cy="1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15000"/>
                </a:spcBef>
                <a:spcAft>
                  <a:spcPct val="0"/>
                </a:spcAft>
                <a:buNone/>
              </a:pPr>
              <a:r>
                <a:rPr lang="en-GB" altLang="en-US" sz="2400" b="1">
                  <a:solidFill>
                    <a:srgbClr val="000000"/>
                  </a:solidFill>
                </a:rPr>
                <a:t>Probably...</a:t>
              </a:r>
            </a:p>
            <a:p>
              <a:pPr fontAlgn="base">
                <a:spcBef>
                  <a:spcPct val="15000"/>
                </a:spcBef>
                <a:spcAft>
                  <a:spcPct val="0"/>
                </a:spcAft>
                <a:buNone/>
              </a:pPr>
              <a:r>
                <a:rPr lang="en-GB" altLang="en-US" sz="4000" b="1">
                  <a:solidFill>
                    <a:srgbClr val="000000"/>
                  </a:solidFill>
                </a:rPr>
                <a:t>labelled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4000" b="1">
                  <a:solidFill>
                    <a:srgbClr val="000000"/>
                  </a:solidFill>
                </a:rPr>
                <a:t>diagram(s)</a:t>
              </a:r>
            </a:p>
          </p:txBody>
        </p:sp>
      </p:grpSp>
      <p:sp>
        <p:nvSpPr>
          <p:cNvPr id="34829" name="Line 13">
            <a:extLst>
              <a:ext uri="{FF2B5EF4-FFF2-40B4-BE49-F238E27FC236}">
                <a16:creationId xmlns:a16="http://schemas.microsoft.com/office/drawing/2014/main" id="{3278F796-6513-486A-8DA5-C43744D0ACF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87613" y="2952750"/>
            <a:ext cx="412750" cy="0"/>
          </a:xfrm>
          <a:prstGeom prst="line">
            <a:avLst/>
          </a:prstGeom>
          <a:noFill/>
          <a:ln w="76200">
            <a:solidFill>
              <a:srgbClr val="8F214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0" name="Oval 14">
            <a:extLst>
              <a:ext uri="{FF2B5EF4-FFF2-40B4-BE49-F238E27FC236}">
                <a16:creationId xmlns:a16="http://schemas.microsoft.com/office/drawing/2014/main" id="{26489092-1DB9-4805-A59D-3A8F10B82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5288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1" name="Line 15">
            <a:extLst>
              <a:ext uri="{FF2B5EF4-FFF2-40B4-BE49-F238E27FC236}">
                <a16:creationId xmlns:a16="http://schemas.microsoft.com/office/drawing/2014/main" id="{8FE894D0-A463-4686-9638-542451158978}"/>
              </a:ext>
            </a:extLst>
          </p:cNvPr>
          <p:cNvSpPr>
            <a:spLocks noChangeShapeType="1"/>
          </p:cNvSpPr>
          <p:nvPr/>
        </p:nvSpPr>
        <p:spPr bwMode="auto">
          <a:xfrm>
            <a:off x="3724275" y="2952750"/>
            <a:ext cx="412750" cy="0"/>
          </a:xfrm>
          <a:prstGeom prst="line">
            <a:avLst/>
          </a:prstGeom>
          <a:noFill/>
          <a:ln w="76200">
            <a:solidFill>
              <a:srgbClr val="8F214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2" name="Oval 16">
            <a:extLst>
              <a:ext uri="{FF2B5EF4-FFF2-40B4-BE49-F238E27FC236}">
                <a16:creationId xmlns:a16="http://schemas.microsoft.com/office/drawing/2014/main" id="{58BD3BDC-3257-4E05-BE72-7F8C3699E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1950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3" name="Rectangle 17">
            <a:extLst>
              <a:ext uri="{FF2B5EF4-FFF2-40B4-BE49-F238E27FC236}">
                <a16:creationId xmlns:a16="http://schemas.microsoft.com/office/drawing/2014/main" id="{0C0565B7-D5DF-4F7C-B24E-11881D5E61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 sz="4000"/>
              <a:t>Planning and organising explanations</a:t>
            </a:r>
          </a:p>
        </p:txBody>
      </p:sp>
      <p:sp>
        <p:nvSpPr>
          <p:cNvPr id="34834" name="Oval 18">
            <a:extLst>
              <a:ext uri="{FF2B5EF4-FFF2-40B4-BE49-F238E27FC236}">
                <a16:creationId xmlns:a16="http://schemas.microsoft.com/office/drawing/2014/main" id="{43305082-4248-41A0-B7AB-310613128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275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5" name="Text Box 19">
            <a:extLst>
              <a:ext uri="{FF2B5EF4-FFF2-40B4-BE49-F238E27FC236}">
                <a16:creationId xmlns:a16="http://schemas.microsoft.com/office/drawing/2014/main" id="{BE299803-03C3-4559-A0C2-33A9109F9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112553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>
                <a:solidFill>
                  <a:srgbClr val="000000"/>
                </a:solidFill>
              </a:rPr>
              <a:t>Simple explanation:</a:t>
            </a:r>
          </a:p>
        </p:txBody>
      </p:sp>
      <p:sp>
        <p:nvSpPr>
          <p:cNvPr id="34836" name="Text Box 20">
            <a:extLst>
              <a:ext uri="{FF2B5EF4-FFF2-40B4-BE49-F238E27FC236}">
                <a16:creationId xmlns:a16="http://schemas.microsoft.com/office/drawing/2014/main" id="{57795B8F-61C8-4C46-8E1E-FAB512040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155733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 a series of logical steps</a:t>
            </a:r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A3975A07-D3C5-4ACF-81BC-50E6CB30A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3614739"/>
            <a:ext cx="43211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49238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49238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49238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 possibly other causes and 	effects at each stage.</a:t>
            </a:r>
          </a:p>
        </p:txBody>
      </p:sp>
      <p:sp>
        <p:nvSpPr>
          <p:cNvPr id="34838" name="AutoShape 22">
            <a:extLst>
              <a:ext uri="{FF2B5EF4-FFF2-40B4-BE49-F238E27FC236}">
                <a16:creationId xmlns:a16="http://schemas.microsoft.com/office/drawing/2014/main" id="{86E8F89A-54BE-494D-9E14-37C12ECAE594}"/>
              </a:ext>
            </a:extLst>
          </p:cNvPr>
          <p:cNvSpPr>
            <a:spLocks/>
          </p:cNvSpPr>
          <p:nvPr/>
        </p:nvSpPr>
        <p:spPr bwMode="auto">
          <a:xfrm rot="5400000">
            <a:off x="1889919" y="2034381"/>
            <a:ext cx="431800" cy="1042988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9" name="AutoShape 23">
            <a:extLst>
              <a:ext uri="{FF2B5EF4-FFF2-40B4-BE49-F238E27FC236}">
                <a16:creationId xmlns:a16="http://schemas.microsoft.com/office/drawing/2014/main" id="{06B77F53-CC1D-4D9E-B0C0-10BCA17CA77F}"/>
              </a:ext>
            </a:extLst>
          </p:cNvPr>
          <p:cNvSpPr>
            <a:spLocks/>
          </p:cNvSpPr>
          <p:nvPr/>
        </p:nvSpPr>
        <p:spPr bwMode="auto">
          <a:xfrm rot="5400000">
            <a:off x="3088482" y="2034382"/>
            <a:ext cx="431800" cy="1042987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40" name="AutoShape 24">
            <a:extLst>
              <a:ext uri="{FF2B5EF4-FFF2-40B4-BE49-F238E27FC236}">
                <a16:creationId xmlns:a16="http://schemas.microsoft.com/office/drawing/2014/main" id="{276CA640-A92C-4AE8-9A9C-47398D5BA326}"/>
              </a:ext>
            </a:extLst>
          </p:cNvPr>
          <p:cNvSpPr>
            <a:spLocks/>
          </p:cNvSpPr>
          <p:nvPr/>
        </p:nvSpPr>
        <p:spPr bwMode="auto">
          <a:xfrm rot="5400000">
            <a:off x="4314032" y="2034382"/>
            <a:ext cx="431800" cy="1042987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41" name="AutoShape 25">
            <a:extLst>
              <a:ext uri="{FF2B5EF4-FFF2-40B4-BE49-F238E27FC236}">
                <a16:creationId xmlns:a16="http://schemas.microsoft.com/office/drawing/2014/main" id="{B19EB88E-67C9-4223-96D2-D693D5DB501F}"/>
              </a:ext>
            </a:extLst>
          </p:cNvPr>
          <p:cNvSpPr>
            <a:spLocks/>
          </p:cNvSpPr>
          <p:nvPr/>
        </p:nvSpPr>
        <p:spPr bwMode="auto">
          <a:xfrm rot="5400000">
            <a:off x="5537994" y="2034381"/>
            <a:ext cx="431800" cy="1042988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42" name="WordArt 26">
            <a:extLst>
              <a:ext uri="{FF2B5EF4-FFF2-40B4-BE49-F238E27FC236}">
                <a16:creationId xmlns:a16="http://schemas.microsoft.com/office/drawing/2014/main" id="{66DDA461-2AA0-4A69-B68B-93144EDCFA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951" y="2260601"/>
            <a:ext cx="1008063" cy="57626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09104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 happens</a:t>
            </a:r>
          </a:p>
        </p:txBody>
      </p:sp>
      <p:sp>
        <p:nvSpPr>
          <p:cNvPr id="34843" name="WordArt 27">
            <a:extLst>
              <a:ext uri="{FF2B5EF4-FFF2-40B4-BE49-F238E27FC236}">
                <a16:creationId xmlns:a16="http://schemas.microsoft.com/office/drawing/2014/main" id="{6A347E7E-9411-4AC5-A5DD-E64A245E525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52751" y="2260600"/>
            <a:ext cx="720725" cy="2873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87168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</a:t>
            </a:r>
          </a:p>
        </p:txBody>
      </p:sp>
      <p:sp>
        <p:nvSpPr>
          <p:cNvPr id="34844" name="WordArt 28">
            <a:extLst>
              <a:ext uri="{FF2B5EF4-FFF2-40B4-BE49-F238E27FC236}">
                <a16:creationId xmlns:a16="http://schemas.microsoft.com/office/drawing/2014/main" id="{0EF44A14-E8CD-496F-99A5-64B2F6ABBC5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1314" y="2260600"/>
            <a:ext cx="720725" cy="2873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87168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</a:t>
            </a:r>
          </a:p>
        </p:txBody>
      </p:sp>
      <p:sp>
        <p:nvSpPr>
          <p:cNvPr id="34845" name="WordArt 29">
            <a:extLst>
              <a:ext uri="{FF2B5EF4-FFF2-40B4-BE49-F238E27FC236}">
                <a16:creationId xmlns:a16="http://schemas.microsoft.com/office/drawing/2014/main" id="{1061934C-DB66-4A9A-8EFA-65D0DE5C75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276" y="2260600"/>
            <a:ext cx="720725" cy="2873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87168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</a:t>
            </a:r>
          </a:p>
        </p:txBody>
      </p:sp>
      <p:sp>
        <p:nvSpPr>
          <p:cNvPr id="34846" name="Text Box 30">
            <a:extLst>
              <a:ext uri="{FF2B5EF4-FFF2-40B4-BE49-F238E27FC236}">
                <a16:creationId xmlns:a16="http://schemas.microsoft.com/office/drawing/2014/main" id="{D289AC52-A702-4E29-BD96-2A52E7E0F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3124200"/>
            <a:ext cx="5032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000">
                <a:solidFill>
                  <a:srgbClr val="000000"/>
                </a:solidFill>
              </a:rPr>
              <a:t>leading to</a:t>
            </a:r>
          </a:p>
        </p:txBody>
      </p:sp>
      <p:sp>
        <p:nvSpPr>
          <p:cNvPr id="34847" name="Text Box 31">
            <a:extLst>
              <a:ext uri="{FF2B5EF4-FFF2-40B4-BE49-F238E27FC236}">
                <a16:creationId xmlns:a16="http://schemas.microsoft.com/office/drawing/2014/main" id="{7167CAEF-4652-4DD4-8847-60D48BACB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4" y="3124200"/>
            <a:ext cx="5032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000">
                <a:solidFill>
                  <a:srgbClr val="000000"/>
                </a:solidFill>
              </a:rPr>
              <a:t>leading to</a:t>
            </a:r>
          </a:p>
        </p:txBody>
      </p:sp>
      <p:sp>
        <p:nvSpPr>
          <p:cNvPr id="34848" name="Text Box 32">
            <a:extLst>
              <a:ext uri="{FF2B5EF4-FFF2-40B4-BE49-F238E27FC236}">
                <a16:creationId xmlns:a16="http://schemas.microsoft.com/office/drawing/2014/main" id="{169BB9FF-4562-43F6-9DCE-13ED98DB0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475" y="3124200"/>
            <a:ext cx="5032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000">
                <a:solidFill>
                  <a:srgbClr val="000000"/>
                </a:solidFill>
              </a:rPr>
              <a:t>leading to</a:t>
            </a:r>
          </a:p>
        </p:txBody>
      </p:sp>
      <p:sp>
        <p:nvSpPr>
          <p:cNvPr id="34849" name="Text Box 33">
            <a:extLst>
              <a:ext uri="{FF2B5EF4-FFF2-40B4-BE49-F238E27FC236}">
                <a16:creationId xmlns:a16="http://schemas.microsoft.com/office/drawing/2014/main" id="{B7017C9E-90E8-469F-9A2F-746DEB52B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1" y="1125539"/>
            <a:ext cx="42211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>
                <a:solidFill>
                  <a:srgbClr val="000000"/>
                </a:solidFill>
              </a:rPr>
              <a:t>More complex explanations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>
                <a:solidFill>
                  <a:srgbClr val="000000"/>
                </a:solidFill>
              </a:rPr>
              <a:t>e.g.</a:t>
            </a:r>
          </a:p>
        </p:txBody>
      </p:sp>
      <p:sp>
        <p:nvSpPr>
          <p:cNvPr id="34850" name="Oval 34">
            <a:extLst>
              <a:ext uri="{FF2B5EF4-FFF2-40B4-BE49-F238E27FC236}">
                <a16:creationId xmlns:a16="http://schemas.microsoft.com/office/drawing/2014/main" id="{7DC8C762-99FC-438B-B7CA-A632893A4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8026" y="2881313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51" name="Oval 35">
            <a:extLst>
              <a:ext uri="{FF2B5EF4-FFF2-40B4-BE49-F238E27FC236}">
                <a16:creationId xmlns:a16="http://schemas.microsoft.com/office/drawing/2014/main" id="{94557069-5CA0-48C1-BCF6-C21A65EC1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8751" y="2520951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52" name="Oval 36">
            <a:extLst>
              <a:ext uri="{FF2B5EF4-FFF2-40B4-BE49-F238E27FC236}">
                <a16:creationId xmlns:a16="http://schemas.microsoft.com/office/drawing/2014/main" id="{D7643BE9-C4E1-40B3-8D94-56D3CA13B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7888" y="2160588"/>
            <a:ext cx="576262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4" name="Group 37">
            <a:extLst>
              <a:ext uri="{FF2B5EF4-FFF2-40B4-BE49-F238E27FC236}">
                <a16:creationId xmlns:a16="http://schemas.microsoft.com/office/drawing/2014/main" id="{675A6678-144D-44D2-ADA8-F30AAF7FD124}"/>
              </a:ext>
            </a:extLst>
          </p:cNvPr>
          <p:cNvGrpSpPr>
            <a:grpSpLocks/>
          </p:cNvGrpSpPr>
          <p:nvPr/>
        </p:nvGrpSpPr>
        <p:grpSpPr bwMode="auto">
          <a:xfrm>
            <a:off x="8401050" y="2411414"/>
            <a:ext cx="744538" cy="547687"/>
            <a:chOff x="4332" y="1320"/>
            <a:chExt cx="469" cy="345"/>
          </a:xfrm>
        </p:grpSpPr>
        <p:sp>
          <p:nvSpPr>
            <p:cNvPr id="7233" name="Arc 38">
              <a:extLst>
                <a:ext uri="{FF2B5EF4-FFF2-40B4-BE49-F238E27FC236}">
                  <a16:creationId xmlns:a16="http://schemas.microsoft.com/office/drawing/2014/main" id="{F917EB4E-DA07-4065-AFDF-826AF798FDC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4" name="AutoShape 39">
              <a:extLst>
                <a:ext uri="{FF2B5EF4-FFF2-40B4-BE49-F238E27FC236}">
                  <a16:creationId xmlns:a16="http://schemas.microsoft.com/office/drawing/2014/main" id="{5AF12044-C2EA-446E-BA30-C309A28C00E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40">
            <a:extLst>
              <a:ext uri="{FF2B5EF4-FFF2-40B4-BE49-F238E27FC236}">
                <a16:creationId xmlns:a16="http://schemas.microsoft.com/office/drawing/2014/main" id="{2383C4D2-D40C-4527-9CAE-330FA64BE016}"/>
              </a:ext>
            </a:extLst>
          </p:cNvPr>
          <p:cNvGrpSpPr>
            <a:grpSpLocks/>
          </p:cNvGrpSpPr>
          <p:nvPr/>
        </p:nvGrpSpPr>
        <p:grpSpPr bwMode="auto">
          <a:xfrm>
            <a:off x="9191625" y="2016125"/>
            <a:ext cx="744538" cy="547688"/>
            <a:chOff x="4332" y="1320"/>
            <a:chExt cx="469" cy="345"/>
          </a:xfrm>
        </p:grpSpPr>
        <p:sp>
          <p:nvSpPr>
            <p:cNvPr id="7231" name="Arc 41">
              <a:extLst>
                <a:ext uri="{FF2B5EF4-FFF2-40B4-BE49-F238E27FC236}">
                  <a16:creationId xmlns:a16="http://schemas.microsoft.com/office/drawing/2014/main" id="{EE14E7D8-DC1A-496A-A8F8-CB62C897CAB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2" name="AutoShape 42">
              <a:extLst>
                <a:ext uri="{FF2B5EF4-FFF2-40B4-BE49-F238E27FC236}">
                  <a16:creationId xmlns:a16="http://schemas.microsoft.com/office/drawing/2014/main" id="{C3710E1F-7151-44F0-86EC-F4ED21DE944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43">
            <a:extLst>
              <a:ext uri="{FF2B5EF4-FFF2-40B4-BE49-F238E27FC236}">
                <a16:creationId xmlns:a16="http://schemas.microsoft.com/office/drawing/2014/main" id="{733B105C-85B7-4889-8738-52E4D1436DDA}"/>
              </a:ext>
            </a:extLst>
          </p:cNvPr>
          <p:cNvGrpSpPr>
            <a:grpSpLocks/>
          </p:cNvGrpSpPr>
          <p:nvPr/>
        </p:nvGrpSpPr>
        <p:grpSpPr bwMode="auto">
          <a:xfrm flipH="1" flipV="1">
            <a:off x="9551989" y="2665414"/>
            <a:ext cx="744537" cy="547687"/>
            <a:chOff x="4332" y="1320"/>
            <a:chExt cx="469" cy="345"/>
          </a:xfrm>
        </p:grpSpPr>
        <p:sp>
          <p:nvSpPr>
            <p:cNvPr id="7229" name="Arc 44">
              <a:extLst>
                <a:ext uri="{FF2B5EF4-FFF2-40B4-BE49-F238E27FC236}">
                  <a16:creationId xmlns:a16="http://schemas.microsoft.com/office/drawing/2014/main" id="{61C2257E-3D47-43D9-B8E2-06D65DFBCF5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0" name="AutoShape 45">
              <a:extLst>
                <a:ext uri="{FF2B5EF4-FFF2-40B4-BE49-F238E27FC236}">
                  <a16:creationId xmlns:a16="http://schemas.microsoft.com/office/drawing/2014/main" id="{B7ACC4AB-D6C8-43CB-A3F4-DF2BB493405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46">
            <a:extLst>
              <a:ext uri="{FF2B5EF4-FFF2-40B4-BE49-F238E27FC236}">
                <a16:creationId xmlns:a16="http://schemas.microsoft.com/office/drawing/2014/main" id="{E602945D-BB6E-489C-A671-8A7BE52A7DC3}"/>
              </a:ext>
            </a:extLst>
          </p:cNvPr>
          <p:cNvGrpSpPr>
            <a:grpSpLocks/>
          </p:cNvGrpSpPr>
          <p:nvPr/>
        </p:nvGrpSpPr>
        <p:grpSpPr bwMode="auto">
          <a:xfrm flipH="1" flipV="1">
            <a:off x="8759825" y="3097214"/>
            <a:ext cx="744538" cy="547687"/>
            <a:chOff x="4332" y="1320"/>
            <a:chExt cx="469" cy="345"/>
          </a:xfrm>
        </p:grpSpPr>
        <p:sp>
          <p:nvSpPr>
            <p:cNvPr id="7227" name="Arc 47">
              <a:extLst>
                <a:ext uri="{FF2B5EF4-FFF2-40B4-BE49-F238E27FC236}">
                  <a16:creationId xmlns:a16="http://schemas.microsoft.com/office/drawing/2014/main" id="{5D3E1D36-84A0-4077-92A9-0AFBE599D6D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8" name="AutoShape 48">
              <a:extLst>
                <a:ext uri="{FF2B5EF4-FFF2-40B4-BE49-F238E27FC236}">
                  <a16:creationId xmlns:a16="http://schemas.microsoft.com/office/drawing/2014/main" id="{EB01D05C-2B7F-4095-BB59-1E0AE8C8421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4865" name="Oval 49">
            <a:extLst>
              <a:ext uri="{FF2B5EF4-FFF2-40B4-BE49-F238E27FC236}">
                <a16:creationId xmlns:a16="http://schemas.microsoft.com/office/drawing/2014/main" id="{A44B1CB6-36B0-4F82-83BA-982505ADC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26" y="4035426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6" name="Oval 50">
            <a:extLst>
              <a:ext uri="{FF2B5EF4-FFF2-40B4-BE49-F238E27FC236}">
                <a16:creationId xmlns:a16="http://schemas.microsoft.com/office/drawing/2014/main" id="{5F5E7C7A-BF39-48B8-B427-EE750C2834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26" y="4652963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7" name="Oval 51">
            <a:extLst>
              <a:ext uri="{FF2B5EF4-FFF2-40B4-BE49-F238E27FC236}">
                <a16:creationId xmlns:a16="http://schemas.microsoft.com/office/drawing/2014/main" id="{D1323647-F486-47F6-A11D-75E043A192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26" y="6092826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8" name="Oval 52">
            <a:extLst>
              <a:ext uri="{FF2B5EF4-FFF2-40B4-BE49-F238E27FC236}">
                <a16:creationId xmlns:a16="http://schemas.microsoft.com/office/drawing/2014/main" id="{3238F109-2699-4440-9303-23537F1F3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2651" y="5373688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9" name="Oval 53">
            <a:extLst>
              <a:ext uri="{FF2B5EF4-FFF2-40B4-BE49-F238E27FC236}">
                <a16:creationId xmlns:a16="http://schemas.microsoft.com/office/drawing/2014/main" id="{44ED4930-37C4-4CBC-B85E-951C44304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5201" y="5373688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0" name="Oval 54">
            <a:extLst>
              <a:ext uri="{FF2B5EF4-FFF2-40B4-BE49-F238E27FC236}">
                <a16:creationId xmlns:a16="http://schemas.microsoft.com/office/drawing/2014/main" id="{D762E468-60D8-422F-9976-BC4B577F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438" y="4035426"/>
            <a:ext cx="576262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1" name="Oval 55">
            <a:extLst>
              <a:ext uri="{FF2B5EF4-FFF2-40B4-BE49-F238E27FC236}">
                <a16:creationId xmlns:a16="http://schemas.microsoft.com/office/drawing/2014/main" id="{683E00C5-34E8-462F-A0E9-951EE1B66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6" y="4035426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2" name="AutoShape 56">
            <a:extLst>
              <a:ext uri="{FF2B5EF4-FFF2-40B4-BE49-F238E27FC236}">
                <a16:creationId xmlns:a16="http://schemas.microsoft.com/office/drawing/2014/main" id="{CEA5DA4B-BFD6-4370-8AF0-0B709B6AA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3701" y="4216400"/>
            <a:ext cx="288925" cy="215900"/>
          </a:xfrm>
          <a:prstGeom prst="rightArrow">
            <a:avLst>
              <a:gd name="adj1" fmla="val 29407"/>
              <a:gd name="adj2" fmla="val 78374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3" name="AutoShape 57">
            <a:extLst>
              <a:ext uri="{FF2B5EF4-FFF2-40B4-BE49-F238E27FC236}">
                <a16:creationId xmlns:a16="http://schemas.microsoft.com/office/drawing/2014/main" id="{D972AB2F-C6DD-48E3-B2AA-E41E9B6E6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8889" y="4216400"/>
            <a:ext cx="288925" cy="215900"/>
          </a:xfrm>
          <a:prstGeom prst="rightArrow">
            <a:avLst>
              <a:gd name="adj1" fmla="val 29407"/>
              <a:gd name="adj2" fmla="val 78374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8" name="Group 58">
            <a:extLst>
              <a:ext uri="{FF2B5EF4-FFF2-40B4-BE49-F238E27FC236}">
                <a16:creationId xmlns:a16="http://schemas.microsoft.com/office/drawing/2014/main" id="{21D44D0A-6F6C-44CA-AF2C-C02A80CB03D8}"/>
              </a:ext>
            </a:extLst>
          </p:cNvPr>
          <p:cNvGrpSpPr>
            <a:grpSpLocks/>
          </p:cNvGrpSpPr>
          <p:nvPr/>
        </p:nvGrpSpPr>
        <p:grpSpPr bwMode="auto">
          <a:xfrm>
            <a:off x="6311901" y="4611689"/>
            <a:ext cx="792163" cy="935037"/>
            <a:chOff x="3152" y="2750"/>
            <a:chExt cx="499" cy="589"/>
          </a:xfrm>
        </p:grpSpPr>
        <p:sp>
          <p:nvSpPr>
            <p:cNvPr id="7225" name="Line 59">
              <a:extLst>
                <a:ext uri="{FF2B5EF4-FFF2-40B4-BE49-F238E27FC236}">
                  <a16:creationId xmlns:a16="http://schemas.microsoft.com/office/drawing/2014/main" id="{C1F1ACD8-EA43-42DD-939E-905D179F89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24" y="2750"/>
              <a:ext cx="227" cy="272"/>
            </a:xfrm>
            <a:prstGeom prst="line">
              <a:avLst/>
            </a:prstGeom>
            <a:noFill/>
            <a:ln w="38100">
              <a:solidFill>
                <a:srgbClr val="8F214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6" name="Oval 60">
              <a:extLst>
                <a:ext uri="{FF2B5EF4-FFF2-40B4-BE49-F238E27FC236}">
                  <a16:creationId xmlns:a16="http://schemas.microsoft.com/office/drawing/2014/main" id="{2E239781-22C4-4FC4-AF33-6E49C4D34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2" y="2976"/>
              <a:ext cx="363" cy="36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F214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61">
            <a:extLst>
              <a:ext uri="{FF2B5EF4-FFF2-40B4-BE49-F238E27FC236}">
                <a16:creationId xmlns:a16="http://schemas.microsoft.com/office/drawing/2014/main" id="{4AD555D8-38CA-4D21-B91E-65C72920E360}"/>
              </a:ext>
            </a:extLst>
          </p:cNvPr>
          <p:cNvGrpSpPr>
            <a:grpSpLocks/>
          </p:cNvGrpSpPr>
          <p:nvPr/>
        </p:nvGrpSpPr>
        <p:grpSpPr bwMode="auto">
          <a:xfrm rot="227182">
            <a:off x="6735763" y="4652964"/>
            <a:ext cx="576262" cy="1728787"/>
            <a:chOff x="3424" y="2795"/>
            <a:chExt cx="363" cy="1089"/>
          </a:xfrm>
        </p:grpSpPr>
        <p:sp>
          <p:nvSpPr>
            <p:cNvPr id="7223" name="Oval 62">
              <a:extLst>
                <a:ext uri="{FF2B5EF4-FFF2-40B4-BE49-F238E27FC236}">
                  <a16:creationId xmlns:a16="http://schemas.microsoft.com/office/drawing/2014/main" id="{DE878B53-6EB2-4804-BA10-0BEDB8948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4" y="3521"/>
              <a:ext cx="363" cy="36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F214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4" name="Line 63">
              <a:extLst>
                <a:ext uri="{FF2B5EF4-FFF2-40B4-BE49-F238E27FC236}">
                  <a16:creationId xmlns:a16="http://schemas.microsoft.com/office/drawing/2014/main" id="{0343BF54-85F9-4EBD-A5EB-01EDA1306B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51" y="2795"/>
              <a:ext cx="91" cy="726"/>
            </a:xfrm>
            <a:prstGeom prst="line">
              <a:avLst/>
            </a:prstGeom>
            <a:noFill/>
            <a:ln w="38100">
              <a:solidFill>
                <a:srgbClr val="8F214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Group 64">
            <a:extLst>
              <a:ext uri="{FF2B5EF4-FFF2-40B4-BE49-F238E27FC236}">
                <a16:creationId xmlns:a16="http://schemas.microsoft.com/office/drawing/2014/main" id="{1C5FD99A-8560-4F3E-80A7-9275914D7654}"/>
              </a:ext>
            </a:extLst>
          </p:cNvPr>
          <p:cNvGrpSpPr>
            <a:grpSpLocks/>
          </p:cNvGrpSpPr>
          <p:nvPr/>
        </p:nvGrpSpPr>
        <p:grpSpPr bwMode="auto">
          <a:xfrm rot="21087122">
            <a:off x="7464426" y="4683126"/>
            <a:ext cx="695325" cy="1044575"/>
            <a:chOff x="3894" y="2750"/>
            <a:chExt cx="438" cy="658"/>
          </a:xfrm>
        </p:grpSpPr>
        <p:sp>
          <p:nvSpPr>
            <p:cNvPr id="7221" name="Oval 65">
              <a:extLst>
                <a:ext uri="{FF2B5EF4-FFF2-40B4-BE49-F238E27FC236}">
                  <a16:creationId xmlns:a16="http://schemas.microsoft.com/office/drawing/2014/main" id="{F548B7B5-1F43-457C-9264-A75DCEF4F5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4" y="3045"/>
              <a:ext cx="363" cy="36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F214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2" name="Line 66">
              <a:extLst>
                <a:ext uri="{FF2B5EF4-FFF2-40B4-BE49-F238E27FC236}">
                  <a16:creationId xmlns:a16="http://schemas.microsoft.com/office/drawing/2014/main" id="{01E27479-B52D-4455-A077-3852D6532C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50" y="2750"/>
              <a:ext cx="182" cy="317"/>
            </a:xfrm>
            <a:prstGeom prst="line">
              <a:avLst/>
            </a:prstGeom>
            <a:noFill/>
            <a:ln w="38100">
              <a:solidFill>
                <a:srgbClr val="8F214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4883" name="Text Box 67">
            <a:extLst>
              <a:ext uri="{FF2B5EF4-FFF2-40B4-BE49-F238E27FC236}">
                <a16:creationId xmlns:a16="http://schemas.microsoft.com/office/drawing/2014/main" id="{7EB0DAD6-71E4-4123-A674-E67CDE092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0939" y="3675063"/>
            <a:ext cx="25288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More than one cause</a:t>
            </a:r>
          </a:p>
        </p:txBody>
      </p:sp>
      <p:sp>
        <p:nvSpPr>
          <p:cNvPr id="34884" name="Text Box 68">
            <a:extLst>
              <a:ext uri="{FF2B5EF4-FFF2-40B4-BE49-F238E27FC236}">
                <a16:creationId xmlns:a16="http://schemas.microsoft.com/office/drawing/2014/main" id="{9E39F9A5-F5DF-4456-850B-F3E656AA3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8750" y="5516563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Cycle</a:t>
            </a:r>
          </a:p>
        </p:txBody>
      </p:sp>
      <p:sp>
        <p:nvSpPr>
          <p:cNvPr id="34885" name="Text Box 69">
            <a:extLst>
              <a:ext uri="{FF2B5EF4-FFF2-40B4-BE49-F238E27FC236}">
                <a16:creationId xmlns:a16="http://schemas.microsoft.com/office/drawing/2014/main" id="{CEDCF8A2-5AEC-4951-B171-A71D18440FE5}"/>
              </a:ext>
            </a:extLst>
          </p:cNvPr>
          <p:cNvSpPr txBox="1">
            <a:spLocks noChangeArrowheads="1"/>
          </p:cNvSpPr>
          <p:nvPr/>
        </p:nvSpPr>
        <p:spPr bwMode="auto">
          <a:xfrm rot="20369449">
            <a:off x="7680326" y="1916113"/>
            <a:ext cx="23479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Reversible effects</a:t>
            </a:r>
          </a:p>
        </p:txBody>
      </p:sp>
      <p:sp>
        <p:nvSpPr>
          <p:cNvPr id="34886" name="Line 70">
            <a:extLst>
              <a:ext uri="{FF2B5EF4-FFF2-40B4-BE49-F238E27FC236}">
                <a16:creationId xmlns:a16="http://schemas.microsoft.com/office/drawing/2014/main" id="{B4739050-ED82-4283-A1A9-0579D8BC72C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27351" y="2349500"/>
            <a:ext cx="144463" cy="287338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87" name="Line 71">
            <a:extLst>
              <a:ext uri="{FF2B5EF4-FFF2-40B4-BE49-F238E27FC236}">
                <a16:creationId xmlns:a16="http://schemas.microsoft.com/office/drawing/2014/main" id="{FCE09570-C48F-427F-B038-1B63E8F6D2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75050" y="2349500"/>
            <a:ext cx="217488" cy="287338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88" name="Line 72">
            <a:extLst>
              <a:ext uri="{FF2B5EF4-FFF2-40B4-BE49-F238E27FC236}">
                <a16:creationId xmlns:a16="http://schemas.microsoft.com/office/drawing/2014/main" id="{43142D4F-8531-42BF-939E-FC5635AC730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65451" y="3360738"/>
            <a:ext cx="288925" cy="2159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89" name="Line 73">
            <a:extLst>
              <a:ext uri="{FF2B5EF4-FFF2-40B4-BE49-F238E27FC236}">
                <a16:creationId xmlns:a16="http://schemas.microsoft.com/office/drawing/2014/main" id="{EC08B37C-A14B-43EA-A76A-5D2C850E092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21164" y="3355976"/>
            <a:ext cx="333375" cy="263525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125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4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8" dur="80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9" dur="80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80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1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80"/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80"/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80"/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72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220"/>
                            </p:stCondLst>
                            <p:childTnLst>
                              <p:par>
                                <p:cTn id="1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72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2220"/>
                            </p:stCondLst>
                            <p:childTnLst>
                              <p:par>
                                <p:cTn id="1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272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3220"/>
                            </p:stCondLst>
                            <p:childTnLst>
                              <p:par>
                                <p:cTn id="1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3720"/>
                            </p:stCondLst>
                            <p:childTnLst>
                              <p:par>
                                <p:cTn id="1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1667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9" dur="80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0" dur="80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80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3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3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34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1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3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1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3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1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1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25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8" dur="80"/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9" dur="80"/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80"/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0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11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 animBg="1"/>
      <p:bldP spid="34830" grpId="0" animBg="1"/>
      <p:bldP spid="34832" grpId="0" animBg="1"/>
      <p:bldP spid="34833" grpId="0"/>
      <p:bldP spid="34834" grpId="0" animBg="1"/>
      <p:bldP spid="34835" grpId="0"/>
      <p:bldP spid="34836" grpId="0"/>
      <p:bldP spid="34837" grpId="0"/>
      <p:bldP spid="34838" grpId="0" animBg="1"/>
      <p:bldP spid="34839" grpId="0" animBg="1"/>
      <p:bldP spid="34840" grpId="0" animBg="1"/>
      <p:bldP spid="34841" grpId="0" animBg="1"/>
      <p:bldP spid="34846" grpId="0"/>
      <p:bldP spid="34847" grpId="0"/>
      <p:bldP spid="34848" grpId="0"/>
      <p:bldP spid="34849" grpId="0"/>
      <p:bldP spid="34850" grpId="0" animBg="1"/>
      <p:bldP spid="34851" grpId="0" animBg="1"/>
      <p:bldP spid="34852" grpId="0" animBg="1"/>
      <p:bldP spid="34865" grpId="0" animBg="1"/>
      <p:bldP spid="34866" grpId="0" animBg="1"/>
      <p:bldP spid="34867" grpId="0" animBg="1"/>
      <p:bldP spid="34868" grpId="0" animBg="1"/>
      <p:bldP spid="34869" grpId="0" animBg="1"/>
      <p:bldP spid="34870" grpId="0" animBg="1"/>
      <p:bldP spid="34871" grpId="0" animBg="1"/>
      <p:bldP spid="34872" grpId="0" animBg="1"/>
      <p:bldP spid="34873" grpId="0" animBg="1"/>
      <p:bldP spid="3488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">
            <a:extLst>
              <a:ext uri="{FF2B5EF4-FFF2-40B4-BE49-F238E27FC236}">
                <a16:creationId xmlns:a16="http://schemas.microsoft.com/office/drawing/2014/main" id="{66822966-14BC-43B0-BE89-A30CA7386D35}"/>
              </a:ext>
            </a:extLst>
          </p:cNvPr>
          <p:cNvGrpSpPr>
            <a:grpSpLocks/>
          </p:cNvGrpSpPr>
          <p:nvPr/>
        </p:nvGrpSpPr>
        <p:grpSpPr bwMode="auto">
          <a:xfrm>
            <a:off x="2855914" y="1125539"/>
            <a:ext cx="2255837" cy="701675"/>
            <a:chOff x="914" y="935"/>
            <a:chExt cx="1421" cy="442"/>
          </a:xfrm>
        </p:grpSpPr>
        <p:sp>
          <p:nvSpPr>
            <p:cNvPr id="8240" name="Line 35">
              <a:extLst>
                <a:ext uri="{FF2B5EF4-FFF2-40B4-BE49-F238E27FC236}">
                  <a16:creationId xmlns:a16="http://schemas.microsoft.com/office/drawing/2014/main" id="{90267395-7E36-4316-850F-CD1B1CECB4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4" y="1064"/>
              <a:ext cx="468" cy="14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41" name="Text Box 36">
              <a:extLst>
                <a:ext uri="{FF2B5EF4-FFF2-40B4-BE49-F238E27FC236}">
                  <a16:creationId xmlns:a16="http://schemas.microsoft.com/office/drawing/2014/main" id="{7346EDF5-9225-4E6C-A658-3079E1CE55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1" y="935"/>
              <a:ext cx="113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180975" algn="l"/>
                </a:tabLst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80975" algn="l"/>
                </a:tabLst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180975" algn="l"/>
                </a:tabLst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000" b="1">
                  <a:solidFill>
                    <a:srgbClr val="000000"/>
                  </a:solidFill>
                </a:rPr>
                <a:t>defines the process</a:t>
              </a:r>
            </a:p>
          </p:txBody>
        </p:sp>
      </p:grpSp>
      <p:sp>
        <p:nvSpPr>
          <p:cNvPr id="10272" name="AutoShape 32">
            <a:extLst>
              <a:ext uri="{FF2B5EF4-FFF2-40B4-BE49-F238E27FC236}">
                <a16:creationId xmlns:a16="http://schemas.microsoft.com/office/drawing/2014/main" id="{E9F4964F-258E-420B-A083-362E99B4F933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3321051" y="3013075"/>
            <a:ext cx="360363" cy="647700"/>
          </a:xfrm>
          <a:prstGeom prst="downArrow">
            <a:avLst>
              <a:gd name="adj1" fmla="val 20704"/>
              <a:gd name="adj2" fmla="val 71362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587417EB-1A5C-4395-AD0D-B6E9DA763F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981075"/>
          </a:xfrm>
        </p:spPr>
        <p:txBody>
          <a:bodyPr/>
          <a:lstStyle/>
          <a:p>
            <a:pPr eaLnBrk="1" hangingPunct="1"/>
            <a:r>
              <a:rPr lang="en-GB" altLang="en-US" sz="4400"/>
              <a:t>Organising explanation text</a:t>
            </a:r>
          </a:p>
        </p:txBody>
      </p:sp>
      <p:sp>
        <p:nvSpPr>
          <p:cNvPr id="10274" name="AutoShape 34">
            <a:extLst>
              <a:ext uri="{FF2B5EF4-FFF2-40B4-BE49-F238E27FC236}">
                <a16:creationId xmlns:a16="http://schemas.microsoft.com/office/drawing/2014/main" id="{D4C70A7E-1480-458A-BF1C-76193E202876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2706688" y="1717676"/>
            <a:ext cx="360362" cy="792163"/>
          </a:xfrm>
          <a:prstGeom prst="downArrow">
            <a:avLst>
              <a:gd name="adj1" fmla="val 20704"/>
              <a:gd name="adj2" fmla="val 74893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0" name="AutoShape 20">
            <a:extLst>
              <a:ext uri="{FF2B5EF4-FFF2-40B4-BE49-F238E27FC236}">
                <a16:creationId xmlns:a16="http://schemas.microsoft.com/office/drawing/2014/main" id="{C770A622-879D-4FC2-8FAB-32BDD1C19195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1984376" y="1138238"/>
            <a:ext cx="1223963" cy="792162"/>
          </a:xfrm>
          <a:prstGeom prst="downArrow">
            <a:avLst>
              <a:gd name="adj1" fmla="val 57120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1" name="AutoShape 21">
            <a:extLst>
              <a:ext uri="{FF2B5EF4-FFF2-40B4-BE49-F238E27FC236}">
                <a16:creationId xmlns:a16="http://schemas.microsoft.com/office/drawing/2014/main" id="{33190039-4761-4636-83F9-0FCC1B2AAC60}"/>
              </a:ext>
            </a:extLst>
          </p:cNvPr>
          <p:cNvSpPr>
            <a:spLocks noChangeArrowheads="1"/>
          </p:cNvSpPr>
          <p:nvPr/>
        </p:nvSpPr>
        <p:spPr bwMode="auto">
          <a:xfrm rot="20006156" flipV="1">
            <a:off x="4503739" y="5929313"/>
            <a:ext cx="936625" cy="622300"/>
          </a:xfrm>
          <a:prstGeom prst="downArrow">
            <a:avLst>
              <a:gd name="adj1" fmla="val 57120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2" name="Text Box 22">
            <a:extLst>
              <a:ext uri="{FF2B5EF4-FFF2-40B4-BE49-F238E27FC236}">
                <a16:creationId xmlns:a16="http://schemas.microsoft.com/office/drawing/2014/main" id="{ED33B33A-9942-47B4-BF2A-204D67F650F3}"/>
              </a:ext>
            </a:extLst>
          </p:cNvPr>
          <p:cNvSpPr txBox="1">
            <a:spLocks noChangeArrowheads="1"/>
          </p:cNvSpPr>
          <p:nvPr/>
        </p:nvSpPr>
        <p:spPr bwMode="auto">
          <a:xfrm rot="20006156">
            <a:off x="2090738" y="1190626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Intro</a:t>
            </a:r>
          </a:p>
        </p:txBody>
      </p:sp>
      <p:sp>
        <p:nvSpPr>
          <p:cNvPr id="10263" name="Text Box 23">
            <a:extLst>
              <a:ext uri="{FF2B5EF4-FFF2-40B4-BE49-F238E27FC236}">
                <a16:creationId xmlns:a16="http://schemas.microsoft.com/office/drawing/2014/main" id="{D96C71F4-E16E-4DAC-80A5-F9A8D9DF0369}"/>
              </a:ext>
            </a:extLst>
          </p:cNvPr>
          <p:cNvSpPr txBox="1">
            <a:spLocks noChangeArrowheads="1"/>
          </p:cNvSpPr>
          <p:nvPr/>
        </p:nvSpPr>
        <p:spPr bwMode="auto">
          <a:xfrm rot="20006156">
            <a:off x="4611688" y="619918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End</a:t>
            </a:r>
          </a:p>
        </p:txBody>
      </p:sp>
      <p:sp>
        <p:nvSpPr>
          <p:cNvPr id="10266" name="Oval 26">
            <a:extLst>
              <a:ext uri="{FF2B5EF4-FFF2-40B4-BE49-F238E27FC236}">
                <a16:creationId xmlns:a16="http://schemas.microsoft.com/office/drawing/2014/main" id="{AD679229-C619-4487-8013-33D0941B316A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2851151" y="2438401"/>
            <a:ext cx="792163" cy="7921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7" name="Line 27">
            <a:extLst>
              <a:ext uri="{FF2B5EF4-FFF2-40B4-BE49-F238E27FC236}">
                <a16:creationId xmlns:a16="http://schemas.microsoft.com/office/drawing/2014/main" id="{7571774D-4CBD-4D38-948E-872F6395536B}"/>
              </a:ext>
            </a:extLst>
          </p:cNvPr>
          <p:cNvSpPr>
            <a:spLocks noChangeShapeType="1"/>
          </p:cNvSpPr>
          <p:nvPr/>
        </p:nvSpPr>
        <p:spPr bwMode="auto">
          <a:xfrm rot="20006156" flipH="1" flipV="1">
            <a:off x="2487614" y="2855913"/>
            <a:ext cx="358775" cy="2159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8" name="Line 28">
            <a:extLst>
              <a:ext uri="{FF2B5EF4-FFF2-40B4-BE49-F238E27FC236}">
                <a16:creationId xmlns:a16="http://schemas.microsoft.com/office/drawing/2014/main" id="{6808AF8F-056E-4347-A690-D4CCAD1CDD42}"/>
              </a:ext>
            </a:extLst>
          </p:cNvPr>
          <p:cNvSpPr>
            <a:spLocks noChangeShapeType="1"/>
          </p:cNvSpPr>
          <p:nvPr/>
        </p:nvSpPr>
        <p:spPr bwMode="auto">
          <a:xfrm rot="20006156" flipV="1">
            <a:off x="3375026" y="2200276"/>
            <a:ext cx="257175" cy="271463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9" name="Line 29">
            <a:extLst>
              <a:ext uri="{FF2B5EF4-FFF2-40B4-BE49-F238E27FC236}">
                <a16:creationId xmlns:a16="http://schemas.microsoft.com/office/drawing/2014/main" id="{BEDC1B9F-D483-4378-8102-398BEEE7DF91}"/>
              </a:ext>
            </a:extLst>
          </p:cNvPr>
          <p:cNvSpPr>
            <a:spLocks noChangeShapeType="1"/>
          </p:cNvSpPr>
          <p:nvPr/>
        </p:nvSpPr>
        <p:spPr bwMode="auto">
          <a:xfrm rot="20006156">
            <a:off x="4257675" y="3933825"/>
            <a:ext cx="166688" cy="2794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73" name="AutoShape 33">
            <a:extLst>
              <a:ext uri="{FF2B5EF4-FFF2-40B4-BE49-F238E27FC236}">
                <a16:creationId xmlns:a16="http://schemas.microsoft.com/office/drawing/2014/main" id="{FC874819-5FF1-47B3-8D68-09A9E8A5DDB9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3917951" y="4102100"/>
            <a:ext cx="360363" cy="863600"/>
          </a:xfrm>
          <a:prstGeom prst="downArrow">
            <a:avLst>
              <a:gd name="adj1" fmla="val 20704"/>
              <a:gd name="adj2" fmla="val 64316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5" name="Oval 25">
            <a:extLst>
              <a:ext uri="{FF2B5EF4-FFF2-40B4-BE49-F238E27FC236}">
                <a16:creationId xmlns:a16="http://schemas.microsoft.com/office/drawing/2014/main" id="{2035A620-0706-499B-AE39-6ABF73AADB28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3422651" y="3606801"/>
            <a:ext cx="792163" cy="7921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70" name="Line 30">
            <a:extLst>
              <a:ext uri="{FF2B5EF4-FFF2-40B4-BE49-F238E27FC236}">
                <a16:creationId xmlns:a16="http://schemas.microsoft.com/office/drawing/2014/main" id="{78BB52CB-5BD1-43F1-A60F-9D0B06ECF969}"/>
              </a:ext>
            </a:extLst>
          </p:cNvPr>
          <p:cNvSpPr>
            <a:spLocks noChangeShapeType="1"/>
          </p:cNvSpPr>
          <p:nvPr/>
        </p:nvSpPr>
        <p:spPr bwMode="auto">
          <a:xfrm rot="20006156" flipH="1" flipV="1">
            <a:off x="3167064" y="4217988"/>
            <a:ext cx="339725" cy="1143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71" name="Line 31">
            <a:extLst>
              <a:ext uri="{FF2B5EF4-FFF2-40B4-BE49-F238E27FC236}">
                <a16:creationId xmlns:a16="http://schemas.microsoft.com/office/drawing/2014/main" id="{715C3D7D-EC67-4EB1-BDD5-A97786D6D6E4}"/>
              </a:ext>
            </a:extLst>
          </p:cNvPr>
          <p:cNvSpPr>
            <a:spLocks noChangeShapeType="1"/>
          </p:cNvSpPr>
          <p:nvPr/>
        </p:nvSpPr>
        <p:spPr bwMode="auto">
          <a:xfrm rot="20006156">
            <a:off x="4030664" y="3606800"/>
            <a:ext cx="249237" cy="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69">
            <a:extLst>
              <a:ext uri="{FF2B5EF4-FFF2-40B4-BE49-F238E27FC236}">
                <a16:creationId xmlns:a16="http://schemas.microsoft.com/office/drawing/2014/main" id="{6AB13037-7E8B-4A65-AA67-433349AA5D2B}"/>
              </a:ext>
            </a:extLst>
          </p:cNvPr>
          <p:cNvGrpSpPr>
            <a:grpSpLocks/>
          </p:cNvGrpSpPr>
          <p:nvPr/>
        </p:nvGrpSpPr>
        <p:grpSpPr bwMode="auto">
          <a:xfrm>
            <a:off x="2495551" y="5805489"/>
            <a:ext cx="2233613" cy="719137"/>
            <a:chOff x="612" y="3657"/>
            <a:chExt cx="1407" cy="453"/>
          </a:xfrm>
        </p:grpSpPr>
        <p:sp>
          <p:nvSpPr>
            <p:cNvPr id="8238" name="Line 37">
              <a:extLst>
                <a:ext uri="{FF2B5EF4-FFF2-40B4-BE49-F238E27FC236}">
                  <a16:creationId xmlns:a16="http://schemas.microsoft.com/office/drawing/2014/main" id="{35C1D717-3CF5-4432-A183-F85D727624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974"/>
              <a:ext cx="545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9" name="Text Box 38">
              <a:extLst>
                <a:ext uri="{FF2B5EF4-FFF2-40B4-BE49-F238E27FC236}">
                  <a16:creationId xmlns:a16="http://schemas.microsoft.com/office/drawing/2014/main" id="{6C8DDB4A-9187-45B7-BD2A-73A9FBAB8F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" y="3657"/>
              <a:ext cx="99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180975" algn="l"/>
                </a:tabLst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80975" algn="l"/>
                </a:tabLst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180975" algn="l"/>
                </a:tabLst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000" b="1">
                  <a:solidFill>
                    <a:srgbClr val="000000"/>
                  </a:solidFill>
                </a:rPr>
                <a:t>neat last line</a:t>
              </a:r>
            </a:p>
          </p:txBody>
        </p:sp>
      </p:grpSp>
      <p:grpSp>
        <p:nvGrpSpPr>
          <p:cNvPr id="4" name="Group 92">
            <a:extLst>
              <a:ext uri="{FF2B5EF4-FFF2-40B4-BE49-F238E27FC236}">
                <a16:creationId xmlns:a16="http://schemas.microsoft.com/office/drawing/2014/main" id="{359EC2D9-526B-4E2F-8864-646295130699}"/>
              </a:ext>
            </a:extLst>
          </p:cNvPr>
          <p:cNvGrpSpPr>
            <a:grpSpLocks/>
          </p:cNvGrpSpPr>
          <p:nvPr/>
        </p:nvGrpSpPr>
        <p:grpSpPr bwMode="auto">
          <a:xfrm>
            <a:off x="6240464" y="3429000"/>
            <a:ext cx="4319587" cy="1728788"/>
            <a:chOff x="2971" y="2160"/>
            <a:chExt cx="2721" cy="1089"/>
          </a:xfrm>
        </p:grpSpPr>
        <p:sp>
          <p:nvSpPr>
            <p:cNvPr id="8236" name="Text Box 59">
              <a:extLst>
                <a:ext uri="{FF2B5EF4-FFF2-40B4-BE49-F238E27FC236}">
                  <a16:creationId xmlns:a16="http://schemas.microsoft.com/office/drawing/2014/main" id="{2CD74108-7F2D-4B5E-BBA8-EAC88DA92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6" y="2251"/>
              <a:ext cx="2676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180975" algn="l"/>
                </a:tabLst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80975" algn="l"/>
                </a:tabLst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180975" algn="l"/>
                </a:tabLst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200" b="1">
                  <a:solidFill>
                    <a:srgbClr val="000000"/>
                  </a:solidFill>
                </a:rPr>
                <a:t>When you have made your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200" b="1">
                  <a:solidFill>
                    <a:srgbClr val="000000"/>
                  </a:solidFill>
                </a:rPr>
                <a:t>flowchart skeleton, each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200" b="1">
                  <a:solidFill>
                    <a:srgbClr val="000000"/>
                  </a:solidFill>
                </a:rPr>
                <a:t>blob gives you one paragraph (or section) in your writing.</a:t>
              </a:r>
            </a:p>
          </p:txBody>
        </p:sp>
        <p:sp>
          <p:nvSpPr>
            <p:cNvPr id="8237" name="Rectangle 60">
              <a:extLst>
                <a:ext uri="{FF2B5EF4-FFF2-40B4-BE49-F238E27FC236}">
                  <a16:creationId xmlns:a16="http://schemas.microsoft.com/office/drawing/2014/main" id="{B2BCB4DF-F649-4C83-8034-977D3ACC0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" y="2160"/>
              <a:ext cx="2676" cy="1089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0305" name="AutoShape 65">
            <a:extLst>
              <a:ext uri="{FF2B5EF4-FFF2-40B4-BE49-F238E27FC236}">
                <a16:creationId xmlns:a16="http://schemas.microsoft.com/office/drawing/2014/main" id="{05D9B1FB-FDD3-46DC-A6E2-90CB36F107EE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4459288" y="5172075"/>
            <a:ext cx="360362" cy="863600"/>
          </a:xfrm>
          <a:prstGeom prst="downArrow">
            <a:avLst>
              <a:gd name="adj1" fmla="val 20704"/>
              <a:gd name="adj2" fmla="val 64317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6" name="Oval 66">
            <a:extLst>
              <a:ext uri="{FF2B5EF4-FFF2-40B4-BE49-F238E27FC236}">
                <a16:creationId xmlns:a16="http://schemas.microsoft.com/office/drawing/2014/main" id="{16997919-7B55-485F-9108-770FBA858050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4065588" y="4867276"/>
            <a:ext cx="792162" cy="7921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7" name="Line 67">
            <a:extLst>
              <a:ext uri="{FF2B5EF4-FFF2-40B4-BE49-F238E27FC236}">
                <a16:creationId xmlns:a16="http://schemas.microsoft.com/office/drawing/2014/main" id="{FF14FE96-7331-40EB-9409-5C43DCB4170A}"/>
              </a:ext>
            </a:extLst>
          </p:cNvPr>
          <p:cNvSpPr>
            <a:spLocks noChangeShapeType="1"/>
          </p:cNvSpPr>
          <p:nvPr/>
        </p:nvSpPr>
        <p:spPr bwMode="auto">
          <a:xfrm rot="20006156" flipH="1" flipV="1">
            <a:off x="3756026" y="5448300"/>
            <a:ext cx="339725" cy="1143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8" name="Line 68">
            <a:extLst>
              <a:ext uri="{FF2B5EF4-FFF2-40B4-BE49-F238E27FC236}">
                <a16:creationId xmlns:a16="http://schemas.microsoft.com/office/drawing/2014/main" id="{A0495582-3BF2-4794-B12D-143C60254D17}"/>
              </a:ext>
            </a:extLst>
          </p:cNvPr>
          <p:cNvSpPr>
            <a:spLocks noChangeShapeType="1"/>
          </p:cNvSpPr>
          <p:nvPr/>
        </p:nvSpPr>
        <p:spPr bwMode="auto">
          <a:xfrm rot="20006156">
            <a:off x="4822825" y="5116513"/>
            <a:ext cx="249238" cy="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12" name="Text Box 72">
            <a:extLst>
              <a:ext uri="{FF2B5EF4-FFF2-40B4-BE49-F238E27FC236}">
                <a16:creationId xmlns:a16="http://schemas.microsoft.com/office/drawing/2014/main" id="{E2CAE1C5-614F-4A06-87EE-2B822F963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4365626"/>
            <a:ext cx="18002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the process in logically sequenced steps</a:t>
            </a:r>
          </a:p>
        </p:txBody>
      </p:sp>
      <p:sp>
        <p:nvSpPr>
          <p:cNvPr id="10313" name="Line 73">
            <a:extLst>
              <a:ext uri="{FF2B5EF4-FFF2-40B4-BE49-F238E27FC236}">
                <a16:creationId xmlns:a16="http://schemas.microsoft.com/office/drawing/2014/main" id="{DE765130-2C2D-4CC7-A503-72338E9897C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24114" y="3213100"/>
            <a:ext cx="503237" cy="1079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14" name="Rectangle 74">
            <a:extLst>
              <a:ext uri="{FF2B5EF4-FFF2-40B4-BE49-F238E27FC236}">
                <a16:creationId xmlns:a16="http://schemas.microsoft.com/office/drawing/2014/main" id="{A4D66957-F4E1-45BA-8A77-BB7E618C9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734050"/>
            <a:ext cx="4572000" cy="11239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19" name="Text Box 75">
            <a:extLst>
              <a:ext uri="{FF2B5EF4-FFF2-40B4-BE49-F238E27FC236}">
                <a16:creationId xmlns:a16="http://schemas.microsoft.com/office/drawing/2014/main" id="{7065F8DF-98F4-499F-BE9F-5B790DD7A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5870576"/>
            <a:ext cx="43926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400">
                <a:solidFill>
                  <a:srgbClr val="FFFFFF"/>
                </a:solidFill>
                <a:latin typeface="Gill Sans MT" panose="020B0502020104020203" pitchFamily="34" charset="0"/>
              </a:rPr>
              <a:t>Explanations can be complicated.  You may have to draft your flow chart several times.  But making the flow chart – and other diagrams – can help you understand the process better.</a:t>
            </a:r>
            <a:endParaRPr lang="en-GB" altLang="en-US" sz="1400">
              <a:solidFill>
                <a:srgbClr val="FFFFFF"/>
              </a:solidFill>
              <a:latin typeface="Gill Sans MT" panose="020B0502020104020203" pitchFamily="34" charset="0"/>
            </a:endParaRPr>
          </a:p>
        </p:txBody>
      </p:sp>
      <p:sp>
        <p:nvSpPr>
          <p:cNvPr id="10316" name="AutoShape 76">
            <a:extLst>
              <a:ext uri="{FF2B5EF4-FFF2-40B4-BE49-F238E27FC236}">
                <a16:creationId xmlns:a16="http://schemas.microsoft.com/office/drawing/2014/main" id="{E9252E54-7D0B-4957-A59B-DD4B4BF11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9" y="1989139"/>
            <a:ext cx="720725" cy="287337"/>
          </a:xfrm>
          <a:prstGeom prst="rightArrow">
            <a:avLst>
              <a:gd name="adj1" fmla="val 21546"/>
              <a:gd name="adj2" fmla="val 85085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17" name="AutoShape 77">
            <a:extLst>
              <a:ext uri="{FF2B5EF4-FFF2-40B4-BE49-F238E27FC236}">
                <a16:creationId xmlns:a16="http://schemas.microsoft.com/office/drawing/2014/main" id="{17C6D72B-3A77-4725-8D24-390192EAE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2975" y="1484314"/>
            <a:ext cx="865188" cy="1296987"/>
          </a:xfrm>
          <a:prstGeom prst="rightArrow">
            <a:avLst>
              <a:gd name="adj1" fmla="val 55907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oup 78">
            <a:extLst>
              <a:ext uri="{FF2B5EF4-FFF2-40B4-BE49-F238E27FC236}">
                <a16:creationId xmlns:a16="http://schemas.microsoft.com/office/drawing/2014/main" id="{60E80545-0076-42CD-8EE4-9EBDFBD8D970}"/>
              </a:ext>
            </a:extLst>
          </p:cNvPr>
          <p:cNvGrpSpPr>
            <a:grpSpLocks/>
          </p:cNvGrpSpPr>
          <p:nvPr/>
        </p:nvGrpSpPr>
        <p:grpSpPr bwMode="auto">
          <a:xfrm>
            <a:off x="7624764" y="1531938"/>
            <a:ext cx="1138237" cy="1135062"/>
            <a:chOff x="4529" y="3091"/>
            <a:chExt cx="955" cy="953"/>
          </a:xfrm>
        </p:grpSpPr>
        <p:sp>
          <p:nvSpPr>
            <p:cNvPr id="8231" name="Oval 79">
              <a:extLst>
                <a:ext uri="{FF2B5EF4-FFF2-40B4-BE49-F238E27FC236}">
                  <a16:creationId xmlns:a16="http://schemas.microsoft.com/office/drawing/2014/main" id="{710E484D-7FD8-4905-92CD-7057478B8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9" y="3092"/>
              <a:ext cx="952" cy="952"/>
            </a:xfrm>
            <a:prstGeom prst="ellipse">
              <a:avLst/>
            </a:prstGeom>
            <a:noFill/>
            <a:ln w="38100">
              <a:solidFill>
                <a:srgbClr val="8F214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2" name="AutoShape 80">
              <a:extLst>
                <a:ext uri="{FF2B5EF4-FFF2-40B4-BE49-F238E27FC236}">
                  <a16:creationId xmlns:a16="http://schemas.microsoft.com/office/drawing/2014/main" id="{E23BBB33-773E-4019-BD1E-DD3FBC83578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704278" flipH="1" flipV="1">
              <a:off x="4705" y="3091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3" name="AutoShape 81">
              <a:extLst>
                <a:ext uri="{FF2B5EF4-FFF2-40B4-BE49-F238E27FC236}">
                  <a16:creationId xmlns:a16="http://schemas.microsoft.com/office/drawing/2014/main" id="{A86FA597-D480-4C67-BA73-3E611D7F25C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7495722" flipH="1" flipV="1">
              <a:off x="5348" y="3262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4" name="AutoShape 82">
              <a:extLst>
                <a:ext uri="{FF2B5EF4-FFF2-40B4-BE49-F238E27FC236}">
                  <a16:creationId xmlns:a16="http://schemas.microsoft.com/office/drawing/2014/main" id="{AC2F9089-DEFF-4E85-80FB-0A87907D52A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54761" flipH="1" flipV="1">
              <a:off x="5193" y="390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5" name="AutoShape 83">
              <a:extLst>
                <a:ext uri="{FF2B5EF4-FFF2-40B4-BE49-F238E27FC236}">
                  <a16:creationId xmlns:a16="http://schemas.microsoft.com/office/drawing/2014/main" id="{3E439A48-A99A-45F7-8858-658E2B1F394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2399" flipH="1" flipV="1">
              <a:off x="4532" y="3744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0324" name="Oval 84">
            <a:extLst>
              <a:ext uri="{FF2B5EF4-FFF2-40B4-BE49-F238E27FC236}">
                <a16:creationId xmlns:a16="http://schemas.microsoft.com/office/drawing/2014/main" id="{B58AB998-E923-4A5D-AA13-50AB86E44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538" y="1341438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5" name="Oval 85">
            <a:extLst>
              <a:ext uri="{FF2B5EF4-FFF2-40B4-BE49-F238E27FC236}">
                <a16:creationId xmlns:a16="http://schemas.microsoft.com/office/drawing/2014/main" id="{4FD110FD-080E-4D1F-AD66-7C7693245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538" y="2422525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6" name="Oval 86">
            <a:extLst>
              <a:ext uri="{FF2B5EF4-FFF2-40B4-BE49-F238E27FC236}">
                <a16:creationId xmlns:a16="http://schemas.microsoft.com/office/drawing/2014/main" id="{61B6D211-BAFC-4C2A-8939-3738B0D95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6013" y="1882775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7" name="Oval 87">
            <a:extLst>
              <a:ext uri="{FF2B5EF4-FFF2-40B4-BE49-F238E27FC236}">
                <a16:creationId xmlns:a16="http://schemas.microsoft.com/office/drawing/2014/main" id="{B336FBC4-457D-4C58-ADD5-8B9925752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2013" y="1882775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8" name="AutoShape 88">
            <a:extLst>
              <a:ext uri="{FF2B5EF4-FFF2-40B4-BE49-F238E27FC236}">
                <a16:creationId xmlns:a16="http://schemas.microsoft.com/office/drawing/2014/main" id="{C472E104-4B30-462E-9ED8-ECC5DF850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5876" y="1989139"/>
            <a:ext cx="720725" cy="287337"/>
          </a:xfrm>
          <a:prstGeom prst="rightArrow">
            <a:avLst>
              <a:gd name="adj1" fmla="val 21546"/>
              <a:gd name="adj2" fmla="val 85085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9" name="AutoShape 89">
            <a:extLst>
              <a:ext uri="{FF2B5EF4-FFF2-40B4-BE49-F238E27FC236}">
                <a16:creationId xmlns:a16="http://schemas.microsoft.com/office/drawing/2014/main" id="{7544D27E-018C-4F69-872F-3D639BF938A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625014" y="1628776"/>
            <a:ext cx="720725" cy="1008063"/>
          </a:xfrm>
          <a:prstGeom prst="rightArrow">
            <a:avLst>
              <a:gd name="adj1" fmla="val 55907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30" name="Text Box 90">
            <a:extLst>
              <a:ext uri="{FF2B5EF4-FFF2-40B4-BE49-F238E27FC236}">
                <a16:creationId xmlns:a16="http://schemas.microsoft.com/office/drawing/2014/main" id="{7AD2140C-4EA3-468C-A018-DECA0DA94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1538" y="1916114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Intro</a:t>
            </a:r>
          </a:p>
        </p:txBody>
      </p:sp>
      <p:sp>
        <p:nvSpPr>
          <p:cNvPr id="10331" name="Text Box 91">
            <a:extLst>
              <a:ext uri="{FF2B5EF4-FFF2-40B4-BE49-F238E27FC236}">
                <a16:creationId xmlns:a16="http://schemas.microsoft.com/office/drawing/2014/main" id="{3DE5DF7A-FA8B-45BC-AC26-9981E9C59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5013" y="198913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0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0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7" presetClass="entr" presetSubtype="0" fill="hold" grpId="0" nodeType="afterEffect">
                                  <p:stCondLst>
                                    <p:cond delay="3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103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103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103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0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0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10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0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0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0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10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10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2" grpId="0" animBg="1"/>
      <p:bldP spid="10242" grpId="0" animBg="1"/>
      <p:bldP spid="10274" grpId="0" animBg="1"/>
      <p:bldP spid="10260" grpId="0" animBg="1"/>
      <p:bldP spid="10261" grpId="0" animBg="1"/>
      <p:bldP spid="10262" grpId="0"/>
      <p:bldP spid="10263" grpId="0"/>
      <p:bldP spid="10266" grpId="0" animBg="1"/>
      <p:bldP spid="10273" grpId="0" animBg="1"/>
      <p:bldP spid="10265" grpId="0" animBg="1"/>
      <p:bldP spid="10305" grpId="0" animBg="1"/>
      <p:bldP spid="10306" grpId="0" animBg="1"/>
      <p:bldP spid="10312" grpId="0"/>
      <p:bldP spid="10314" grpId="0" animBg="1"/>
      <p:bldP spid="10316" grpId="0" animBg="1"/>
      <p:bldP spid="10317" grpId="0" animBg="1"/>
      <p:bldP spid="10324" grpId="0" animBg="1"/>
      <p:bldP spid="10325" grpId="0" animBg="1"/>
      <p:bldP spid="10326" grpId="0" animBg="1"/>
      <p:bldP spid="10327" grpId="0" animBg="1"/>
      <p:bldP spid="10328" grpId="0" animBg="1"/>
      <p:bldP spid="10329" grpId="0" animBg="1"/>
      <p:bldP spid="10330" grpId="0"/>
      <p:bldP spid="103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1F30CB-0879-4136-B10F-BBD585654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6000" b="1">
                <a:solidFill>
                  <a:srgbClr val="FF3300"/>
                </a:solidFill>
              </a:rPr>
              <a:t>Features</a:t>
            </a:r>
            <a:endParaRPr lang="en-GB" b="1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9D92370-2179-4B58-A7C5-8FE4116DF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0066"/>
                </a:solidFill>
              </a:rPr>
              <a:t>Present tense, e.g. </a:t>
            </a:r>
            <a:r>
              <a:rPr lang="en-GB" altLang="en-US" b="1" i="1">
                <a:solidFill>
                  <a:srgbClr val="FF0066"/>
                </a:solidFill>
              </a:rPr>
              <a:t>many birds fly south</a:t>
            </a:r>
            <a:endParaRPr lang="en-GB" altLang="en-US" b="1">
              <a:solidFill>
                <a:srgbClr val="FF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000099"/>
                </a:solidFill>
              </a:rPr>
              <a:t>Connectives that signal time, e.g. </a:t>
            </a:r>
            <a:r>
              <a:rPr lang="en-GB" altLang="en-US" b="1" i="1">
                <a:solidFill>
                  <a:srgbClr val="000099"/>
                </a:solidFill>
              </a:rPr>
              <a:t>then, next, several months later</a:t>
            </a:r>
            <a:endParaRPr lang="en-GB" altLang="en-US" b="1">
              <a:solidFill>
                <a:srgbClr val="0000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3300"/>
                </a:solidFill>
              </a:rPr>
              <a:t>Causal connectives, e.g. </a:t>
            </a:r>
            <a:r>
              <a:rPr lang="en-GB" altLang="en-US" b="1" i="1">
                <a:solidFill>
                  <a:srgbClr val="FF3300"/>
                </a:solidFill>
              </a:rPr>
              <a:t>because, so, this causes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966A04-4C5E-4613-941D-6117D941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429001"/>
            <a:ext cx="81534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Decide whether diagrams, charts, illustrations or a flow chart would help to explain.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Use a title that indicates what you are writing about.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Using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how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 the title helps. Try to make the title intrigue (interest) the reader,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do sloths hang about?.</a:t>
            </a:r>
          </a:p>
        </p:txBody>
      </p:sp>
    </p:spTree>
    <p:extLst>
      <p:ext uri="{BB962C8B-B14F-4D97-AF65-F5344CB8AC3E}">
        <p14:creationId xmlns:p14="http://schemas.microsoft.com/office/powerpoint/2010/main" val="242062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566A229-96C9-4370-9D5C-C26C767B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260351"/>
            <a:ext cx="8229600" cy="586581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0066"/>
                </a:solidFill>
              </a:rPr>
              <a:t>Use the first paragraph to introduce your subject to the reader.</a:t>
            </a:r>
          </a:p>
          <a:p>
            <a:pPr eaLnBrk="1" hangingPunct="1"/>
            <a:r>
              <a:rPr lang="en-GB" altLang="en-US" b="1">
                <a:solidFill>
                  <a:srgbClr val="FF3300"/>
                </a:solidFill>
              </a:rPr>
              <a:t>Add in extra, interesting information.</a:t>
            </a:r>
          </a:p>
          <a:p>
            <a:pPr eaLnBrk="1" hangingPunct="1"/>
            <a:r>
              <a:rPr lang="en-GB" altLang="en-US" b="1">
                <a:solidFill>
                  <a:srgbClr val="000099"/>
                </a:solidFill>
              </a:rPr>
              <a:t>Try to end by relating the subject to the reader.</a:t>
            </a:r>
          </a:p>
          <a:p>
            <a:pPr eaLnBrk="1" hangingPunct="1"/>
            <a:r>
              <a:rPr lang="en-GB" altLang="en-US" b="1">
                <a:solidFill>
                  <a:schemeClr val="accent1"/>
                </a:solidFill>
              </a:rPr>
              <a:t>If you use specialised terminology a glossary may be needed.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Interest the reader with exclamation, eg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Beware - whirlwinds can kill!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use questions,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Did you know that…?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Draw the reader in,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strange as it may seem…, not many people know that…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Finally ...re-read your explanation, pretending you know nothing about the subject - is it clear?</a:t>
            </a:r>
          </a:p>
        </p:txBody>
      </p:sp>
    </p:spTree>
    <p:extLst>
      <p:ext uri="{BB962C8B-B14F-4D97-AF65-F5344CB8AC3E}">
        <p14:creationId xmlns:p14="http://schemas.microsoft.com/office/powerpoint/2010/main" val="186593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Tuesday 1st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plan an explanation text.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95009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092B248-BAB3-4974-845F-B29DC44B0D15}"/>
              </a:ext>
            </a:extLst>
          </p:cNvPr>
          <p:cNvSpPr/>
          <p:nvPr/>
        </p:nvSpPr>
        <p:spPr>
          <a:xfrm>
            <a:off x="2279650" y="5330825"/>
            <a:ext cx="7632700" cy="406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4985690-74B8-4A6B-BDD1-F2DB005116EE}"/>
              </a:ext>
            </a:extLst>
          </p:cNvPr>
          <p:cNvSpPr/>
          <p:nvPr/>
        </p:nvSpPr>
        <p:spPr>
          <a:xfrm>
            <a:off x="2279650" y="4235451"/>
            <a:ext cx="7632700" cy="40481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51BC164-854D-4AD7-B4C7-0C22244132A9}"/>
              </a:ext>
            </a:extLst>
          </p:cNvPr>
          <p:cNvSpPr/>
          <p:nvPr/>
        </p:nvSpPr>
        <p:spPr>
          <a:xfrm>
            <a:off x="2279651" y="3103563"/>
            <a:ext cx="7597775" cy="7175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841D534-E843-40DF-B848-F77884B4AF8D}"/>
              </a:ext>
            </a:extLst>
          </p:cNvPr>
          <p:cNvSpPr/>
          <p:nvPr/>
        </p:nvSpPr>
        <p:spPr>
          <a:xfrm>
            <a:off x="2279651" y="1481139"/>
            <a:ext cx="7597775" cy="7191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C95BA5-B1DD-407C-8320-D7553860C29F}"/>
              </a:ext>
            </a:extLst>
          </p:cNvPr>
          <p:cNvSpPr/>
          <p:nvPr/>
        </p:nvSpPr>
        <p:spPr>
          <a:xfrm>
            <a:off x="2279650" y="2320925"/>
            <a:ext cx="7632700" cy="673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223" name="Title 20">
            <a:extLst>
              <a:ext uri="{FF2B5EF4-FFF2-40B4-BE49-F238E27FC236}">
                <a16:creationId xmlns:a16="http://schemas.microsoft.com/office/drawing/2014/main" id="{053C472D-4E74-40D3-904B-4980437AA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Parenthesis?</a:t>
            </a:r>
            <a:endParaRPr lang="en-GB" altLang="en-US" sz="36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70D88-AB91-4A98-9F9B-A83D9E925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3801" y="1479550"/>
            <a:ext cx="7413625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Parenthesis is the addition of extra information or an afterthought in our writing.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It can be a word, phrase or clause marked with brackets, dashes or commas.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When a parenthesis is removed, the sentence still makes grammatical sense.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b="1"/>
              <a:t>e.g. I moved to Sheffield in 2011 (when I was six years old).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still makes sense as: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b="1"/>
              <a:t>I moved to Sheffield in 2011.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  <p:bldP spid="7" grpId="0" animBg="1"/>
      <p:bldP spid="6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012AE106-1B0C-4953-842B-C726E16FAF8F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3873500"/>
            <a:ext cx="3359150" cy="776288"/>
            <a:chOff x="755651" y="3874195"/>
            <a:chExt cx="3359150" cy="77637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FA6FA16-AB53-46CD-93A4-53AB965C40AB}"/>
                </a:ext>
              </a:extLst>
            </p:cNvPr>
            <p:cNvSpPr/>
            <p:nvPr/>
          </p:nvSpPr>
          <p:spPr>
            <a:xfrm>
              <a:off x="755651" y="4080594"/>
              <a:ext cx="2954338" cy="40486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7A273391-E923-4D30-BB59-137990D298F8}"/>
                </a:ext>
              </a:extLst>
            </p:cNvPr>
            <p:cNvSpPr/>
            <p:nvPr/>
          </p:nvSpPr>
          <p:spPr>
            <a:xfrm>
              <a:off x="3338514" y="3874195"/>
              <a:ext cx="776287" cy="776378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762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257" name="Rectangle 10">
              <a:extLst>
                <a:ext uri="{FF2B5EF4-FFF2-40B4-BE49-F238E27FC236}">
                  <a16:creationId xmlns:a16="http://schemas.microsoft.com/office/drawing/2014/main" id="{24CA14EF-444D-46C8-BADE-B63F85FB61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7107" y="3917325"/>
              <a:ext cx="607859" cy="631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3500"/>
                <a:t>( )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BD8AF80-7936-4F24-8967-4FCDFA33252F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4052888"/>
            <a:ext cx="4111624" cy="1938992"/>
            <a:chOff x="755651" y="4052967"/>
            <a:chExt cx="4111388" cy="1939647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D1957315-B727-4EBD-8DB6-9058749ADDA4}"/>
                </a:ext>
              </a:extLst>
            </p:cNvPr>
            <p:cNvSpPr/>
            <p:nvPr/>
          </p:nvSpPr>
          <p:spPr>
            <a:xfrm>
              <a:off x="755651" y="4889862"/>
              <a:ext cx="3549446" cy="40495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0FE49DE-FEA3-4587-803A-7010B2388ACD}"/>
                </a:ext>
              </a:extLst>
            </p:cNvPr>
            <p:cNvSpPr/>
            <p:nvPr/>
          </p:nvSpPr>
          <p:spPr>
            <a:xfrm>
              <a:off x="4090797" y="4721530"/>
              <a:ext cx="776242" cy="776550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762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254" name="Rectangle 14">
              <a:extLst>
                <a:ext uri="{FF2B5EF4-FFF2-40B4-BE49-F238E27FC236}">
                  <a16:creationId xmlns:a16="http://schemas.microsoft.com/office/drawing/2014/main" id="{21EDE99C-2FA5-4C80-BD45-AC9BFD298E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14801" y="4052967"/>
              <a:ext cx="697587" cy="1939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2000"/>
                <a:t>-</a:t>
              </a: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ACAB3C3D-162E-4103-9685-67AA766A8619}"/>
              </a:ext>
            </a:extLst>
          </p:cNvPr>
          <p:cNvGrpSpPr>
            <a:grpSpLocks/>
          </p:cNvGrpSpPr>
          <p:nvPr/>
        </p:nvGrpSpPr>
        <p:grpSpPr bwMode="auto">
          <a:xfrm>
            <a:off x="2279650" y="1978025"/>
            <a:ext cx="2547938" cy="1938992"/>
            <a:chOff x="755651" y="1765077"/>
            <a:chExt cx="2548269" cy="193805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F5A369B-FDD0-463D-B8E0-219BC2AE7DC8}"/>
                </a:ext>
              </a:extLst>
            </p:cNvPr>
            <p:cNvSpPr/>
            <p:nvPr/>
          </p:nvSpPr>
          <p:spPr>
            <a:xfrm>
              <a:off x="755651" y="3063027"/>
              <a:ext cx="2065606" cy="406205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390977CD-18BE-4BBD-9B93-7072D7388767}"/>
                </a:ext>
              </a:extLst>
            </p:cNvPr>
            <p:cNvSpPr/>
            <p:nvPr/>
          </p:nvSpPr>
          <p:spPr>
            <a:xfrm>
              <a:off x="2527531" y="2894833"/>
              <a:ext cx="776389" cy="775915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76200"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10251" name="Rectangle 1">
              <a:extLst>
                <a:ext uri="{FF2B5EF4-FFF2-40B4-BE49-F238E27FC236}">
                  <a16:creationId xmlns:a16="http://schemas.microsoft.com/office/drawing/2014/main" id="{6A74F6C4-AC3E-4F21-84C2-95FD1DA9A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40398" y="1765077"/>
              <a:ext cx="612748" cy="1938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fontAlgn="base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12000"/>
                <a:t>,</a:t>
              </a: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5523FFCD-8A8C-4FFD-9CD4-4B9C1C791F5A}"/>
              </a:ext>
            </a:extLst>
          </p:cNvPr>
          <p:cNvSpPr/>
          <p:nvPr/>
        </p:nvSpPr>
        <p:spPr>
          <a:xfrm>
            <a:off x="2279650" y="2041526"/>
            <a:ext cx="7632700" cy="6762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246" name="Title 20">
            <a:extLst>
              <a:ext uri="{FF2B5EF4-FFF2-40B4-BE49-F238E27FC236}">
                <a16:creationId xmlns:a16="http://schemas.microsoft.com/office/drawing/2014/main" id="{60AE4BB1-3912-4534-9F0D-CA3D013C6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Parenthesis Punctuation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F184F4-3EC7-4026-A672-F681F3B6D977}"/>
              </a:ext>
            </a:extLst>
          </p:cNvPr>
          <p:cNvSpPr/>
          <p:nvPr/>
        </p:nvSpPr>
        <p:spPr>
          <a:xfrm>
            <a:off x="2463801" y="1479550"/>
            <a:ext cx="7413625" cy="3868220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There are three possible ways to punctuate parenthesis. </a:t>
            </a:r>
          </a:p>
          <a:p>
            <a:pPr>
              <a:defRPr/>
            </a:pPr>
            <a:endParaRPr lang="en-GB" dirty="0">
              <a:solidFill>
                <a:srgbClr val="1C1C1C"/>
              </a:solidFill>
              <a:latin typeface="Twinkl" pitchFamily="2" charset="0"/>
            </a:endParaRPr>
          </a:p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itchFamily="2" charset="0"/>
              </a:rPr>
              <a:t>Can you tell your partner the three possible ways to punctuate parenthesis? </a:t>
            </a:r>
          </a:p>
          <a:p>
            <a:pPr>
              <a:defRPr/>
            </a:pPr>
            <a:endParaRPr lang="en-GB" dirty="0">
              <a:solidFill>
                <a:srgbClr val="1C1C1C"/>
              </a:solidFill>
              <a:latin typeface="Twinkl" pitchFamily="2" charset="0"/>
            </a:endParaRPr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Commas</a:t>
            </a:r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Brackets</a:t>
            </a:r>
          </a:p>
          <a:p>
            <a:pPr marL="285750" indent="-285750">
              <a:lnSpc>
                <a:spcPct val="300000"/>
              </a:lnSpc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rgbClr val="1C1C1C"/>
                </a:solidFill>
                <a:latin typeface="Twinkl" pitchFamily="2" charset="0"/>
              </a:rPr>
              <a:t>dashes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C8C1D19-C6AE-4B94-8D48-A710BDCEE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8564" y="2122489"/>
            <a:ext cx="5614987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9DEE139-BE51-4ABE-9B21-E70A56EEFEB0}"/>
              </a:ext>
            </a:extLst>
          </p:cNvPr>
          <p:cNvSpPr/>
          <p:nvPr/>
        </p:nvSpPr>
        <p:spPr>
          <a:xfrm>
            <a:off x="2279650" y="2111375"/>
            <a:ext cx="7632700" cy="406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E4EC2C-210C-4153-B92A-DCF737B8F775}"/>
              </a:ext>
            </a:extLst>
          </p:cNvPr>
          <p:cNvSpPr/>
          <p:nvPr/>
        </p:nvSpPr>
        <p:spPr>
          <a:xfrm>
            <a:off x="2279650" y="2741614"/>
            <a:ext cx="7632700" cy="6953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AE88501-0A31-45DF-8454-1013D432AE8E}"/>
              </a:ext>
            </a:extLst>
          </p:cNvPr>
          <p:cNvSpPr/>
          <p:nvPr/>
        </p:nvSpPr>
        <p:spPr>
          <a:xfrm>
            <a:off x="2279650" y="3663950"/>
            <a:ext cx="7632700" cy="406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1269" name="Title 20">
            <a:extLst>
              <a:ext uri="{FF2B5EF4-FFF2-40B4-BE49-F238E27FC236}">
                <a16:creationId xmlns:a16="http://schemas.microsoft.com/office/drawing/2014/main" id="{7F7EF84A-65FE-4CB6-9E02-E5A962254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Spot the Parenthesis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B254A3-9A84-46B5-95FF-2BC73012D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3801" y="1479551"/>
            <a:ext cx="7413625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Can you identify the parenthesis in the following sentences?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The narcissus</a:t>
            </a:r>
            <a:r>
              <a:rPr lang="en-GB" altLang="en-US" sz="2400"/>
              <a:t>, </a:t>
            </a:r>
            <a:r>
              <a:rPr lang="en-GB" altLang="en-US"/>
              <a:t>daffodil</a:t>
            </a:r>
            <a:r>
              <a:rPr lang="en-GB" altLang="en-US" sz="2400"/>
              <a:t>,</a:t>
            </a:r>
            <a:r>
              <a:rPr lang="en-GB" altLang="en-US"/>
              <a:t> is a spring plant with yellow petals.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	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My brother</a:t>
            </a:r>
            <a:r>
              <a:rPr lang="en-GB" altLang="en-US" sz="2400"/>
              <a:t> - </a:t>
            </a:r>
            <a:r>
              <a:rPr lang="en-GB" altLang="en-US"/>
              <a:t>the one who lives in Australia</a:t>
            </a:r>
            <a:r>
              <a:rPr lang="en-GB" altLang="en-US" sz="2400"/>
              <a:t>-</a:t>
            </a:r>
            <a:r>
              <a:rPr lang="en-GB" altLang="en-US"/>
              <a:t> is coming over for Christmas.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Ramchester won the league today </a:t>
            </a:r>
            <a:r>
              <a:rPr lang="en-GB" altLang="en-US" sz="2400"/>
              <a:t>(</a:t>
            </a:r>
            <a:r>
              <a:rPr lang="en-GB" altLang="en-US"/>
              <a:t>for the fifth season running</a:t>
            </a:r>
            <a:r>
              <a:rPr lang="en-GB" altLang="en-US" sz="2400"/>
              <a:t>).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24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Remember to only put brackets, dashes or commas around the parenthesis itself.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Check that your sentence still makes sense if you didn’t read the part you have added the extra punctuation to.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EE34E2E-B9EE-4E2D-A3AD-5997D2049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8563" y="2052639"/>
            <a:ext cx="269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>
                <a:solidFill>
                  <a:srgbClr val="FF0000"/>
                </a:solidFill>
              </a:rPr>
              <a:t>,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779E72-1732-4899-8398-C806B35CB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6300" y="2052639"/>
            <a:ext cx="2696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>
                <a:solidFill>
                  <a:srgbClr val="FF0000"/>
                </a:solidFill>
              </a:rPr>
              <a:t>,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3401AC6-51EF-4A97-AAA4-525839E273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9338" y="2684464"/>
            <a:ext cx="2872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65A6B05-2556-42D2-AAC2-EBBF7BBFD1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23075" y="2684464"/>
            <a:ext cx="2872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46835AF-7AD2-4520-9F54-B7C9E4E141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1" y="3598863"/>
            <a:ext cx="290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>
                <a:solidFill>
                  <a:srgbClr val="FF0000"/>
                </a:solidFill>
              </a:rPr>
              <a:t>(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1850E14-06A4-4BC8-8269-685693098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6651" y="3598863"/>
            <a:ext cx="290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>
                <a:solidFill>
                  <a:srgbClr val="FF0000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3" grpId="0"/>
      <p:bldP spid="15" grpId="0"/>
      <p:bldP spid="16" grpId="0"/>
      <p:bldP spid="17" grpId="0"/>
      <p:bldP spid="18" grpId="0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5E30739-8428-4ADE-A3B3-899E0F7AFD89}"/>
              </a:ext>
            </a:extLst>
          </p:cNvPr>
          <p:cNvSpPr/>
          <p:nvPr/>
        </p:nvSpPr>
        <p:spPr>
          <a:xfrm>
            <a:off x="2279650" y="2368550"/>
            <a:ext cx="6921500" cy="3571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3EFA1A3-B908-4AEA-8853-6BB3FDA4804B}"/>
              </a:ext>
            </a:extLst>
          </p:cNvPr>
          <p:cNvSpPr/>
          <p:nvPr/>
        </p:nvSpPr>
        <p:spPr>
          <a:xfrm>
            <a:off x="2279650" y="2860675"/>
            <a:ext cx="6921500" cy="3571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1A0FF5-C805-4040-A1BF-FD817BDDE265}"/>
              </a:ext>
            </a:extLst>
          </p:cNvPr>
          <p:cNvSpPr/>
          <p:nvPr/>
        </p:nvSpPr>
        <p:spPr>
          <a:xfrm>
            <a:off x="2279650" y="3335339"/>
            <a:ext cx="6921500" cy="3571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29BF22-96B1-4FA0-A461-FFACB2275D6C}"/>
              </a:ext>
            </a:extLst>
          </p:cNvPr>
          <p:cNvSpPr/>
          <p:nvPr/>
        </p:nvSpPr>
        <p:spPr>
          <a:xfrm>
            <a:off x="2279650" y="3835400"/>
            <a:ext cx="6921500" cy="3571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5ABC3-29BA-4B85-8DF5-8CFEEF6A9BE2}"/>
              </a:ext>
            </a:extLst>
          </p:cNvPr>
          <p:cNvSpPr/>
          <p:nvPr/>
        </p:nvSpPr>
        <p:spPr>
          <a:xfrm>
            <a:off x="2279650" y="4318000"/>
            <a:ext cx="7632700" cy="5984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7415" name="Title 20">
            <a:extLst>
              <a:ext uri="{FF2B5EF4-FFF2-40B4-BE49-F238E27FC236}">
                <a16:creationId xmlns:a16="http://schemas.microsoft.com/office/drawing/2014/main" id="{4B87135F-77F9-423D-B972-15A06492D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Quick Quiz 1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EFFB73-3A06-4503-8748-1E40C0BDC4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620839"/>
            <a:ext cx="7453312" cy="408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Decide where the punctuation for parenthesis should be in these sentences: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 newspaper </a:t>
            </a:r>
            <a:r>
              <a:rPr lang="en-GB" altLang="en-US" sz="1600">
                <a:solidFill>
                  <a:srgbClr val="FF0000"/>
                </a:solidFill>
              </a:rPr>
              <a:t> </a:t>
            </a:r>
            <a:r>
              <a:rPr lang="en-GB" altLang="en-US" sz="1600"/>
              <a:t>which is normally delivered at 9:30  did not come today.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Today we went on a trip to York</a:t>
            </a:r>
            <a:r>
              <a:rPr lang="en-GB" altLang="en-US" sz="1600">
                <a:solidFill>
                  <a:srgbClr val="FF0000"/>
                </a:solidFill>
              </a:rPr>
              <a:t>  </a:t>
            </a:r>
            <a:r>
              <a:rPr lang="en-GB" altLang="en-US" sz="1600"/>
              <a:t>where I had never been before.</a:t>
            </a: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Some people don’t like the rain </a:t>
            </a:r>
            <a:r>
              <a:rPr lang="en-GB" altLang="en-US" sz="1600">
                <a:solidFill>
                  <a:srgbClr val="FF0000"/>
                </a:solidFill>
              </a:rPr>
              <a:t> </a:t>
            </a:r>
            <a:r>
              <a:rPr lang="en-GB" altLang="en-US" sz="1600"/>
              <a:t>especially in England</a:t>
            </a:r>
            <a:r>
              <a:rPr lang="en-GB" altLang="en-US" sz="1600">
                <a:solidFill>
                  <a:srgbClr val="FF0000"/>
                </a:solidFill>
              </a:rPr>
              <a:t>  </a:t>
            </a:r>
            <a:r>
              <a:rPr lang="en-GB" altLang="en-US" sz="1600"/>
              <a:t>but I do.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Many cats </a:t>
            </a:r>
            <a:r>
              <a:rPr lang="en-GB" altLang="en-US" sz="1600">
                <a:solidFill>
                  <a:srgbClr val="FF0000"/>
                </a:solidFill>
              </a:rPr>
              <a:t> </a:t>
            </a:r>
            <a:r>
              <a:rPr lang="en-GB" altLang="en-US" sz="1600"/>
              <a:t>but not all of them</a:t>
            </a:r>
            <a:r>
              <a:rPr lang="en-GB" altLang="en-US" sz="1600">
                <a:solidFill>
                  <a:srgbClr val="FF0000"/>
                </a:solidFill>
              </a:rPr>
              <a:t>  </a:t>
            </a:r>
            <a:r>
              <a:rPr lang="en-GB" altLang="en-US" sz="1600"/>
              <a:t>sleep for 15 hours a day.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Ricki plays the guitar   I am sure he will be a rock star one day   in our school band.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Did you and your partner agree? If not, can you explain why?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58348AC-BB7D-492E-937A-0ABE944799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3639" y="2297114"/>
            <a:ext cx="2746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/>
              <a:t>,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71086E-3959-4F4C-968D-939D7E3B78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50089" y="2297114"/>
            <a:ext cx="2746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/>
              <a:t>,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D94BA4F-845A-4FBF-9DB4-67D1A7B8CA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1" y="2770188"/>
            <a:ext cx="296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/>
              <a:t>(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E0C9099-532D-45AB-B84D-D028C1C32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0388" y="2770188"/>
            <a:ext cx="2968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/>
              <a:t>)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68CE132-E0F3-4703-B3E6-EEBE2D6351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5888" y="3254376"/>
            <a:ext cx="296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/>
              <a:t>(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4E1309-941A-413F-8B4E-1F1742EFF7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97726" y="3254376"/>
            <a:ext cx="2968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/>
              <a:t>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6C41E5-6FB9-4037-B030-7D1A24C16D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24226" y="3754438"/>
            <a:ext cx="296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/>
              <a:t>(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B4662AF-A5D6-41A3-9642-50B5EBFD67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6038" y="3754438"/>
            <a:ext cx="2968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/>
              <a:t>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F444DC5-4C0E-4231-98B3-097827028E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75" y="4246564"/>
            <a:ext cx="2872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/>
              <a:t>-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333E23-3478-4A77-9C52-AACDF6C771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7525" y="4246564"/>
            <a:ext cx="2872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/>
              <a:t>-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E9C57C6-2B33-47D0-B1EF-4F548E48D232}"/>
              </a:ext>
            </a:extLst>
          </p:cNvPr>
          <p:cNvSpPr/>
          <p:nvPr/>
        </p:nvSpPr>
        <p:spPr>
          <a:xfrm>
            <a:off x="2279650" y="5387975"/>
            <a:ext cx="6921500" cy="425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08F093F-CB67-48C4-8E6B-7635C44C50BD}"/>
              </a:ext>
            </a:extLst>
          </p:cNvPr>
          <p:cNvSpPr/>
          <p:nvPr/>
        </p:nvSpPr>
        <p:spPr>
          <a:xfrm>
            <a:off x="2279650" y="4621213"/>
            <a:ext cx="6921500" cy="4254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AF3E0E-0ED8-4540-843B-6EB6E29EE66B}"/>
              </a:ext>
            </a:extLst>
          </p:cNvPr>
          <p:cNvSpPr/>
          <p:nvPr/>
        </p:nvSpPr>
        <p:spPr>
          <a:xfrm>
            <a:off x="2279650" y="4257675"/>
            <a:ext cx="6921500" cy="42703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4EFC46-6D47-46F4-B7F3-FBD7B7B867D9}"/>
              </a:ext>
            </a:extLst>
          </p:cNvPr>
          <p:cNvSpPr/>
          <p:nvPr/>
        </p:nvSpPr>
        <p:spPr>
          <a:xfrm>
            <a:off x="2279650" y="3516313"/>
            <a:ext cx="6921500" cy="4254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12F6805-E5B4-4F86-A0B7-320F1CED6FCF}"/>
              </a:ext>
            </a:extLst>
          </p:cNvPr>
          <p:cNvSpPr/>
          <p:nvPr/>
        </p:nvSpPr>
        <p:spPr>
          <a:xfrm>
            <a:off x="2279650" y="2774950"/>
            <a:ext cx="6921500" cy="42545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prstClr val="white"/>
              </a:solidFill>
              <a:latin typeface="Twink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2A2E64-9D42-432F-BED5-A62BB341AFF8}"/>
              </a:ext>
            </a:extLst>
          </p:cNvPr>
          <p:cNvSpPr/>
          <p:nvPr/>
        </p:nvSpPr>
        <p:spPr>
          <a:xfrm>
            <a:off x="2279650" y="2463800"/>
            <a:ext cx="6921500" cy="3571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440" name="Title 20">
            <a:extLst>
              <a:ext uri="{FF2B5EF4-FFF2-40B4-BE49-F238E27FC236}">
                <a16:creationId xmlns:a16="http://schemas.microsoft.com/office/drawing/2014/main" id="{1CC8EEF1-4917-4275-8326-9CAD9CF8D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Quick Quiz 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1E29FCC-3678-487E-9266-0931FEB52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620839"/>
            <a:ext cx="7453312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Identify whether the following sentences correctly use the punctuation for parenthesis: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Her father a spy drove his daughter – to the cinema – to meet friends.		</a:t>
            </a: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Her father – a spy – drove his daughter to the cinema to meet friends.</a:t>
            </a:r>
            <a:endParaRPr lang="en-GB" altLang="en-US" sz="16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 don’t believe in UFOs (unidentified flying objects).			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	</a:t>
            </a: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Shelly the captain, of the team, was a very skilful player.			</a:t>
            </a: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Shelly, the captain of the team, was a very skilful player.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St. George, the patron saint of England, was a Roman soldier.	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67F91A-DF02-4D5B-BC67-EDA68D23D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6" y="3516313"/>
            <a:ext cx="40957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63F7E40-43A6-479B-B0AC-34CFFC7D4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2776" y="5414963"/>
            <a:ext cx="409575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7F64024-84A3-4DB7-AD39-CEAA1D521D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288" y="4373564"/>
            <a:ext cx="50006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526B7BE-2B55-4FCC-8868-6BC1E32099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2288" y="2544764"/>
            <a:ext cx="50006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8" grpId="0" animBg="1"/>
      <p:bldP spid="7" grpId="0" animBg="1"/>
      <p:bldP spid="6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0">
            <a:extLst>
              <a:ext uri="{FF2B5EF4-FFF2-40B4-BE49-F238E27FC236}">
                <a16:creationId xmlns:a16="http://schemas.microsoft.com/office/drawing/2014/main" id="{4F90385F-8DB9-42C3-9EF0-3C03B4D3D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479426"/>
            <a:ext cx="7632700" cy="1350963"/>
          </a:xfrm>
        </p:spPr>
        <p:txBody>
          <a:bodyPr/>
          <a:lstStyle/>
          <a:p>
            <a:pPr algn="ctr"/>
            <a:r>
              <a:rPr lang="en-GB" altLang="en-US" sz="3200"/>
              <a:t>Which sentence correctly uses dashes for parenthesis?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B60C50D-B1EC-44AA-AC77-E8997FC9165C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915789D-F2EE-4F50-90FC-F371906E1E0F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Many cats but not all of them – sleep for 15 hours 1 a day.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D7244D7-2CB8-495D-9277-48BF798F47B5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32EA52F-EE90-4D6E-B941-ADB1DEFCCADD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Many cars but not – all of them – sleep for 15 hours of day.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F2295F1-CC87-48E0-B3AC-90D91409C055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F25FED30-B3FD-4D3F-B2B6-F5E3AC23EA25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Many cats – but not all of them – sleep for 15 hours a day.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673A9091-A4F8-42DB-B17C-7B652AF33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479426"/>
            <a:ext cx="7632700" cy="1350963"/>
          </a:xfrm>
        </p:spPr>
        <p:txBody>
          <a:bodyPr/>
          <a:lstStyle/>
          <a:p>
            <a:pPr algn="ctr"/>
            <a:r>
              <a:rPr lang="en-GB" altLang="en-US" sz="3200"/>
              <a:t>Which sentence correctly uses dashes for parenthesis?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18457A9-4B05-477C-ACDE-AE90EAD28CE9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A43DFA3-828B-4A46-A12A-8876FEE73C0B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Her mother – a great athlete in her teens – showed her daughter all of her medals.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012194-A9A6-4896-9830-165CF9C79372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DCE3DB7-3F01-442B-83F9-E501F9C1FA09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Her mother a great athlete in her teens – showed her daughter all of her medals-.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49BD10F-EC51-4FEF-8E66-D00324304DBE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FDEA3EC-5CBE-48ED-9E9E-6445376F8853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Her mother – a great – athlete in her teens showed her daughter all of her medals.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8" grpId="0" animBg="1"/>
      <p:bldP spid="8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3B5E2F20-3C21-4ADD-871D-0EA815914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9650" y="479426"/>
            <a:ext cx="7632700" cy="1350963"/>
          </a:xfrm>
        </p:spPr>
        <p:txBody>
          <a:bodyPr/>
          <a:lstStyle/>
          <a:p>
            <a:pPr algn="ctr"/>
            <a:r>
              <a:rPr lang="en-GB" altLang="en-US" sz="3200"/>
              <a:t>Which sentence correctly uses dashes for parenthesis?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FBF3D90-0D3F-4F8E-B548-7C1B20924D46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3E007D7-1870-400B-9AC2-2D7914FACB6C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 know he’s – made his decision – and I don’t like to interfere but I feel like he’s making the wrong choice.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E863D1-A10C-444C-988D-524784D9B21F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B04933C-4FFA-4057-83A9-A0603FB66851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 know he’s made his decision – and I don’t like to interfere –  but I feel like he’s making the wrong choice.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7CCAB19-8734-46F6-84B4-F712236D8C90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5181289-7944-4FC6-811F-574A0E56262B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 know he’s made his decision and I don’t like to interfere – but I feel like he’s making the – wrong choice.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FACFEDDC-24EA-48A8-81A2-53F08BF5B598}"/>
              </a:ext>
            </a:extLst>
          </p:cNvPr>
          <p:cNvSpPr>
            <a:spLocks/>
          </p:cNvSpPr>
          <p:nvPr/>
        </p:nvSpPr>
        <p:spPr bwMode="auto">
          <a:xfrm>
            <a:off x="2279650" y="479426"/>
            <a:ext cx="7632700" cy="1350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>
                <a:solidFill>
                  <a:srgbClr val="1C1C1C"/>
                </a:solidFill>
                <a:latin typeface="Twinkl SemiBold" pitchFamily="2" charset="0"/>
              </a:rPr>
              <a:t>Which sentence correctly uses dashes for parenthesis?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91712AC-71CC-41B4-BDCE-EA8FD5C707B9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7DC102F-415C-4519-B1D7-4B5A010691FA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This year I am going to New York – I have never been out of Europe before – and I am very excited.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B49E42A-F778-4A2C-94CA-015E4000C637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8839454-8C29-4CE1-AA50-413E3A9AE900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This year – I am going to New York – I have never been out of Europe before and I am very excited.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95790C-FDE7-47A4-B577-47C44A709F00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7AA37C43-554C-4CED-83C9-96DA8572A059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This year I am going to New York I have never been out of Europe before and I am – very – excited.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0F7B7704-C5A9-4DDF-A705-82B4B37ED490}"/>
              </a:ext>
            </a:extLst>
          </p:cNvPr>
          <p:cNvSpPr>
            <a:spLocks/>
          </p:cNvSpPr>
          <p:nvPr/>
        </p:nvSpPr>
        <p:spPr bwMode="auto">
          <a:xfrm>
            <a:off x="2279650" y="479426"/>
            <a:ext cx="7632700" cy="1350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>
                <a:solidFill>
                  <a:srgbClr val="1C1C1C"/>
                </a:solidFill>
                <a:latin typeface="Twinkl SemiBold" pitchFamily="2" charset="0"/>
              </a:rPr>
              <a:t>Which sentence correctly uses dashes for parenthesis?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C6C540F-80A6-46B2-B82C-37D962F68A61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D92D63CB-E086-4717-8A48-0ED1135F0417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vast desert lush with flowers – after the rain storm – contained lots of interesting plant life.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D1601F-8566-4812-AD6D-CC0BC4B589FD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2A6C7CB8-5228-4202-A1B6-28CCF853BB06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vast desert – lush with flowers after the rain storm – contained lots of interesting plant life.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DBBC16A-45ED-433E-82F5-63BC68A3D655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0CBE63C7-157D-4A38-B696-26FBAF720595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vast desert lush with flowers after the rain storm contained – lots – of interesting plant life.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7F594AEB-4472-44A1-85ED-D5A108C01E5C}"/>
              </a:ext>
            </a:extLst>
          </p:cNvPr>
          <p:cNvSpPr>
            <a:spLocks/>
          </p:cNvSpPr>
          <p:nvPr/>
        </p:nvSpPr>
        <p:spPr bwMode="auto">
          <a:xfrm>
            <a:off x="2279650" y="479426"/>
            <a:ext cx="7632700" cy="1350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>
                <a:solidFill>
                  <a:srgbClr val="1C1C1C"/>
                </a:solidFill>
                <a:latin typeface="Twinkl SemiBold" pitchFamily="2" charset="0"/>
              </a:rPr>
              <a:t>Which sentence correctly uses dashes for parenthesis?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E987FCB-FE4A-41EF-925B-190D47E395CF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21AB2B2-596D-42D5-966E-D5018E2C9D1C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One day – last month – I’m sure it was on a Tuesday I fell down and grazed my knee.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6B8FE95-F7E1-48FF-A6F6-35448C754816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96D34CE-53B7-4943-A4E8-89B9CB645A68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One day last month I’m sure it was on a Tuesday – I fell down – and grazed my knee.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6C7BC3-96CD-46A7-828A-0536EAEC422E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DC04D180-0591-4182-B77E-0766A15DC41A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One day last month – I’m sure it was on a Tuesday – I fell down and grazed my knee.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021534C7-FE0A-4511-B336-40138207EC39}"/>
              </a:ext>
            </a:extLst>
          </p:cNvPr>
          <p:cNvSpPr>
            <a:spLocks/>
          </p:cNvSpPr>
          <p:nvPr/>
        </p:nvSpPr>
        <p:spPr bwMode="auto">
          <a:xfrm>
            <a:off x="2279650" y="479426"/>
            <a:ext cx="7632700" cy="1350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GB" altLang="en-US" sz="3200" b="1">
                <a:solidFill>
                  <a:srgbClr val="1C1C1C"/>
                </a:solidFill>
                <a:latin typeface="Twinkl SemiBold" pitchFamily="2" charset="0"/>
              </a:rPr>
              <a:t>Which sentence correctly uses dashes for parenthesis?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343130C-4B49-481B-9234-B678972C6E9C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5D21340-57F0-4A0F-8972-9682DB094DB3}"/>
              </a:ext>
            </a:extLst>
          </p:cNvPr>
          <p:cNvSpPr/>
          <p:nvPr/>
        </p:nvSpPr>
        <p:spPr>
          <a:xfrm>
            <a:off x="2279650" y="19939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 have given the letter – which you sent me two days ago – to my dad.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D1E131A-94E7-4A0E-8F94-0C706BEA1866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87692F33-98E3-496F-900A-7890530A41F8}"/>
              </a:ext>
            </a:extLst>
          </p:cNvPr>
          <p:cNvSpPr/>
          <p:nvPr/>
        </p:nvSpPr>
        <p:spPr>
          <a:xfrm>
            <a:off x="2279650" y="3429001"/>
            <a:ext cx="7632700" cy="8477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 have – given the letter – which you sent me two days ago to my dad.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9BA260D-D609-4E1C-91BA-4BE8F77AB71B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ect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7B95C57-CF7F-416B-9DCC-BC7D885A03F0}"/>
              </a:ext>
            </a:extLst>
          </p:cNvPr>
          <p:cNvSpPr/>
          <p:nvPr/>
        </p:nvSpPr>
        <p:spPr>
          <a:xfrm>
            <a:off x="2279650" y="4819651"/>
            <a:ext cx="7632700" cy="84931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 have given the letter which you sent me – two days ago – to my 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3" grpId="0" animBg="1"/>
      <p:bldP spid="13" grpId="1" animBg="1"/>
      <p:bldP spid="15" grpId="0" animBg="1"/>
      <p:bldP spid="1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2">
            <a:extLst>
              <a:ext uri="{FF2B5EF4-FFF2-40B4-BE49-F238E27FC236}">
                <a16:creationId xmlns:a16="http://schemas.microsoft.com/office/drawing/2014/main" id="{BCFB7521-32BA-4BCF-92A8-4374997C07AD}"/>
              </a:ext>
            </a:extLst>
          </p:cNvPr>
          <p:cNvSpPr/>
          <p:nvPr/>
        </p:nvSpPr>
        <p:spPr>
          <a:xfrm>
            <a:off x="2279650" y="728663"/>
            <a:ext cx="7632700" cy="9382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Which sentence shows the brackets put into the correct place to indicate parenthesis?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48F1B7-5AD2-4379-9D5F-92D300E89B6D}"/>
              </a:ext>
            </a:extLst>
          </p:cNvPr>
          <p:cNvSpPr/>
          <p:nvPr/>
        </p:nvSpPr>
        <p:spPr>
          <a:xfrm>
            <a:off x="2279650" y="192246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0" name="Rounded Rectangle 6">
            <a:extLst>
              <a:ext uri="{FF2B5EF4-FFF2-40B4-BE49-F238E27FC236}">
                <a16:creationId xmlns:a16="http://schemas.microsoft.com/office/drawing/2014/main" id="{4D602A1A-F9D5-4B02-9682-662FD45E93F4}"/>
              </a:ext>
            </a:extLst>
          </p:cNvPr>
          <p:cNvSpPr/>
          <p:nvPr/>
        </p:nvSpPr>
        <p:spPr>
          <a:xfrm>
            <a:off x="2279650" y="192246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She knows (although she daren’t come forward) that it was all her fault.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9378502-71B2-46A1-97AF-2FD7E0711D26}"/>
              </a:ext>
            </a:extLst>
          </p:cNvPr>
          <p:cNvSpPr/>
          <p:nvPr/>
        </p:nvSpPr>
        <p:spPr>
          <a:xfrm>
            <a:off x="2279650" y="4625975"/>
            <a:ext cx="7632700" cy="827088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3" name="Rounded Rectangle 8">
            <a:extLst>
              <a:ext uri="{FF2B5EF4-FFF2-40B4-BE49-F238E27FC236}">
                <a16:creationId xmlns:a16="http://schemas.microsoft.com/office/drawing/2014/main" id="{D70A44C7-FD35-445A-ABC9-61EA0960347D}"/>
              </a:ext>
            </a:extLst>
          </p:cNvPr>
          <p:cNvSpPr/>
          <p:nvPr/>
        </p:nvSpPr>
        <p:spPr>
          <a:xfrm>
            <a:off x="2279650" y="4625975"/>
            <a:ext cx="7632700" cy="827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She knows although (she daren’t come forward) that it was all her fault.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AE29B055-3CD7-4939-9468-9BFBBF0B0007}"/>
              </a:ext>
            </a:extLst>
          </p:cNvPr>
          <p:cNvSpPr/>
          <p:nvPr/>
        </p:nvSpPr>
        <p:spPr>
          <a:xfrm>
            <a:off x="2279650" y="327501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5" name="Rounded Rectangle 10">
            <a:extLst>
              <a:ext uri="{FF2B5EF4-FFF2-40B4-BE49-F238E27FC236}">
                <a16:creationId xmlns:a16="http://schemas.microsoft.com/office/drawing/2014/main" id="{3A7BD301-CD01-4D05-8483-98FD1A797DBD}"/>
              </a:ext>
            </a:extLst>
          </p:cNvPr>
          <p:cNvSpPr/>
          <p:nvPr/>
        </p:nvSpPr>
        <p:spPr>
          <a:xfrm>
            <a:off x="2279650" y="327501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She knows although she daren’t come forward (that it was all her fault).</a:t>
            </a:r>
          </a:p>
        </p:txBody>
      </p:sp>
      <p:sp>
        <p:nvSpPr>
          <p:cNvPr id="16" name="Arrow: Right 15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E4F76F4-A4FE-4415-B9A0-860842D2A320}"/>
              </a:ext>
            </a:extLst>
          </p:cNvPr>
          <p:cNvSpPr/>
          <p:nvPr/>
        </p:nvSpPr>
        <p:spPr>
          <a:xfrm>
            <a:off x="9332914" y="5686425"/>
            <a:ext cx="579437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33" name="Arrow: Right 3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02706FB-6131-4C4B-96DF-D04B6F86D8DD}"/>
              </a:ext>
            </a:extLst>
          </p:cNvPr>
          <p:cNvSpPr/>
          <p:nvPr/>
        </p:nvSpPr>
        <p:spPr>
          <a:xfrm rot="10800000">
            <a:off x="2279650" y="5686425"/>
            <a:ext cx="579438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545791F-2B34-4063-9BA1-CF9DAED50872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ounded Rectangle 6">
            <a:extLst>
              <a:ext uri="{FF2B5EF4-FFF2-40B4-BE49-F238E27FC236}">
                <a16:creationId xmlns:a16="http://schemas.microsoft.com/office/drawing/2014/main" id="{66CEE553-E78D-4062-B5C1-8A82E06750D4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Isobel (Isobel White), not Isobel Greene, injured her knee in P.E today.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8AD7AFD-568F-44CB-A8EF-3B679777980E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533CE0FD-6B5B-4CCB-8CAC-5C89E2595F9E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Isobel White, (not Isobel Greene), injured </a:t>
            </a:r>
            <a:r>
              <a:rPr lang="en-GB">
                <a:solidFill>
                  <a:srgbClr val="1C1C1C"/>
                </a:solidFill>
                <a:latin typeface="Twinkl"/>
              </a:rPr>
              <a:t>her knee </a:t>
            </a:r>
            <a:r>
              <a:rPr lang="en-GB" dirty="0">
                <a:solidFill>
                  <a:srgbClr val="1C1C1C"/>
                </a:solidFill>
                <a:latin typeface="Twinkl"/>
              </a:rPr>
              <a:t>in P.E today.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776D898-172F-40B0-8CCC-791F56819761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Isobel (Isobel White, not Isobel Greene), injured her knee in P.E today.</a:t>
            </a:r>
          </a:p>
        </p:txBody>
      </p:sp>
      <p:sp>
        <p:nvSpPr>
          <p:cNvPr id="10" name="Rounded Rectangle 10">
            <a:extLst>
              <a:ext uri="{FF2B5EF4-FFF2-40B4-BE49-F238E27FC236}">
                <a16:creationId xmlns:a16="http://schemas.microsoft.com/office/drawing/2014/main" id="{CC564C61-40C7-485C-A7B0-DE476A9F87E2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11" name="Rounded Rectangle 2">
            <a:extLst>
              <a:ext uri="{FF2B5EF4-FFF2-40B4-BE49-F238E27FC236}">
                <a16:creationId xmlns:a16="http://schemas.microsoft.com/office/drawing/2014/main" id="{D968A06B-989A-44F9-948A-3C19043D6B69}"/>
              </a:ext>
            </a:extLst>
          </p:cNvPr>
          <p:cNvSpPr/>
          <p:nvPr/>
        </p:nvSpPr>
        <p:spPr>
          <a:xfrm>
            <a:off x="2279650" y="728663"/>
            <a:ext cx="7632700" cy="9382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Which sentence shows the brackets put into the correct place to indicate parenthesis?</a:t>
            </a:r>
          </a:p>
        </p:txBody>
      </p:sp>
      <p:sp>
        <p:nvSpPr>
          <p:cNvPr id="12" name="Arrow: Right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198CD67-5022-49F8-BA7D-5BF6143BC7DE}"/>
              </a:ext>
            </a:extLst>
          </p:cNvPr>
          <p:cNvSpPr/>
          <p:nvPr/>
        </p:nvSpPr>
        <p:spPr>
          <a:xfrm>
            <a:off x="9332914" y="5686425"/>
            <a:ext cx="579437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Arrow: Right 1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1EE54CFA-67C7-4DFB-A4E3-5B9A289064D9}"/>
              </a:ext>
            </a:extLst>
          </p:cNvPr>
          <p:cNvSpPr/>
          <p:nvPr/>
        </p:nvSpPr>
        <p:spPr>
          <a:xfrm rot="10800000">
            <a:off x="2279650" y="5686425"/>
            <a:ext cx="579438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8C1B0A2-2BC0-410C-811C-BA1E18A2F36C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4324ACF5-DCB8-4146-AF3B-9A10597B077B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Although she says she’s not a bully and we all know she is (she tripped up another girl on the playground).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147C4BB-FDFC-4192-9BCE-ECA91B2CE6B3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8DC41B59-705C-4A74-BBC3-CF6A036B6824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Although she says she’s not a bully and (we all know she is) she tripped up another girl on the playground.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71208A4-6315-464C-9A86-033C2E954454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Although she says she’s not a bully (and we all know she is) she tripped up another girl on the playground.</a:t>
            </a:r>
          </a:p>
        </p:txBody>
      </p:sp>
      <p:sp>
        <p:nvSpPr>
          <p:cNvPr id="9" name="Rounded Rectangle 10">
            <a:extLst>
              <a:ext uri="{FF2B5EF4-FFF2-40B4-BE49-F238E27FC236}">
                <a16:creationId xmlns:a16="http://schemas.microsoft.com/office/drawing/2014/main" id="{29A35EAB-5908-4C5B-B976-386262079428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10" name="Rounded Rectangle 2">
            <a:extLst>
              <a:ext uri="{FF2B5EF4-FFF2-40B4-BE49-F238E27FC236}">
                <a16:creationId xmlns:a16="http://schemas.microsoft.com/office/drawing/2014/main" id="{B7C2D07E-5F51-401E-B08F-4A1C1102FDEC}"/>
              </a:ext>
            </a:extLst>
          </p:cNvPr>
          <p:cNvSpPr/>
          <p:nvPr/>
        </p:nvSpPr>
        <p:spPr>
          <a:xfrm>
            <a:off x="2279650" y="728663"/>
            <a:ext cx="7632700" cy="9382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Which sentence shows the brackets put into the correct place to indicate parenthesis?</a:t>
            </a:r>
          </a:p>
        </p:txBody>
      </p:sp>
      <p:sp>
        <p:nvSpPr>
          <p:cNvPr id="11" name="Arrow: Right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3EB9AED-1DB4-42F9-882D-CF16DE14EBBD}"/>
              </a:ext>
            </a:extLst>
          </p:cNvPr>
          <p:cNvSpPr/>
          <p:nvPr/>
        </p:nvSpPr>
        <p:spPr>
          <a:xfrm>
            <a:off x="9332914" y="5686425"/>
            <a:ext cx="579437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Arrow: Right 1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8E4E05BD-8458-4FCB-B1C9-DBD8F98A6677}"/>
              </a:ext>
            </a:extLst>
          </p:cNvPr>
          <p:cNvSpPr/>
          <p:nvPr/>
        </p:nvSpPr>
        <p:spPr>
          <a:xfrm rot="10800000">
            <a:off x="2279650" y="5686425"/>
            <a:ext cx="579438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097623E-637A-4344-9622-3C95AC7798EE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0F4E14AE-8BF2-4170-94A3-54608E2B2326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smallest of the puppies the one (they called Toby) bounded over to fetch his ball.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4031D25-8CC1-493D-B69C-9F5C65FB1C74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3E02E26B-4A62-470B-BE31-A1555C537207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smallest of the puppies (the one they called Toby) bounded over to fetch his ball.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6FFB3B8-AF68-449B-B5C5-82F55D1D8053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 smallest of the puppies the one they called Toby bounded over (to fetch his ball.)</a:t>
            </a:r>
          </a:p>
        </p:txBody>
      </p:sp>
      <p:sp>
        <p:nvSpPr>
          <p:cNvPr id="9" name="Rounded Rectangle 10">
            <a:extLst>
              <a:ext uri="{FF2B5EF4-FFF2-40B4-BE49-F238E27FC236}">
                <a16:creationId xmlns:a16="http://schemas.microsoft.com/office/drawing/2014/main" id="{C71A1342-40DE-46D0-B21A-CCDDC42F906F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10" name="Rounded Rectangle 2">
            <a:extLst>
              <a:ext uri="{FF2B5EF4-FFF2-40B4-BE49-F238E27FC236}">
                <a16:creationId xmlns:a16="http://schemas.microsoft.com/office/drawing/2014/main" id="{46A7EB22-C3A7-47E9-B8A4-C02EF1035A08}"/>
              </a:ext>
            </a:extLst>
          </p:cNvPr>
          <p:cNvSpPr/>
          <p:nvPr/>
        </p:nvSpPr>
        <p:spPr>
          <a:xfrm>
            <a:off x="2279650" y="728663"/>
            <a:ext cx="7632700" cy="9382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Which sentence shows the brackets put into the correct place to indicate parenthesis?</a:t>
            </a:r>
          </a:p>
        </p:txBody>
      </p:sp>
      <p:sp>
        <p:nvSpPr>
          <p:cNvPr id="11" name="Arrow: Right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7F628E3-70F4-4FBF-A795-BEEBEED079A2}"/>
              </a:ext>
            </a:extLst>
          </p:cNvPr>
          <p:cNvSpPr/>
          <p:nvPr/>
        </p:nvSpPr>
        <p:spPr>
          <a:xfrm>
            <a:off x="9332914" y="5686425"/>
            <a:ext cx="579437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Arrow: Right 1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9FB97D1-9E29-4666-B8B7-66120A4DE992}"/>
              </a:ext>
            </a:extLst>
          </p:cNvPr>
          <p:cNvSpPr/>
          <p:nvPr/>
        </p:nvSpPr>
        <p:spPr>
          <a:xfrm rot="10800000">
            <a:off x="2279650" y="5686425"/>
            <a:ext cx="579438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6CFF7C5-20A9-4984-A7D6-4AB2CA8FE61D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DC74AA90-7FBA-448A-B51C-1CB1D183EF48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They I mean the ogres were fed up (of their damp, mossy cave.)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11252E6-20BB-4A10-B621-2E0DDD4F9B08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24EF116F-3E26-40DF-8A9A-21B9A26EED9C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They (I mean the ogres) were fed up of their damp, mossy cave.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53BC7D06-3C08-478A-A3E4-7FFFF20CEF42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They I mean (the ogres) were fed up of their damp, mossy cave.</a:t>
            </a:r>
          </a:p>
        </p:txBody>
      </p:sp>
      <p:sp>
        <p:nvSpPr>
          <p:cNvPr id="9" name="Rounded Rectangle 10">
            <a:extLst>
              <a:ext uri="{FF2B5EF4-FFF2-40B4-BE49-F238E27FC236}">
                <a16:creationId xmlns:a16="http://schemas.microsoft.com/office/drawing/2014/main" id="{9F2333DE-D72C-4421-B505-D1B70FA5FB38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10" name="Rounded Rectangle 2">
            <a:extLst>
              <a:ext uri="{FF2B5EF4-FFF2-40B4-BE49-F238E27FC236}">
                <a16:creationId xmlns:a16="http://schemas.microsoft.com/office/drawing/2014/main" id="{866938A7-4AA2-4307-BD24-C3F3E8598323}"/>
              </a:ext>
            </a:extLst>
          </p:cNvPr>
          <p:cNvSpPr/>
          <p:nvPr/>
        </p:nvSpPr>
        <p:spPr>
          <a:xfrm>
            <a:off x="2279650" y="728663"/>
            <a:ext cx="7632700" cy="9382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Which sentence shows the brackets put into the correct place to indicate parenthesis?</a:t>
            </a:r>
          </a:p>
        </p:txBody>
      </p:sp>
      <p:sp>
        <p:nvSpPr>
          <p:cNvPr id="11" name="Arrow: Right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6E46CBC-FFEE-4485-98ED-EE967FB81CDB}"/>
              </a:ext>
            </a:extLst>
          </p:cNvPr>
          <p:cNvSpPr/>
          <p:nvPr/>
        </p:nvSpPr>
        <p:spPr>
          <a:xfrm>
            <a:off x="9332914" y="5686425"/>
            <a:ext cx="579437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Arrow: Right 11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3531BE5F-854C-4B66-8BC3-6A9CE60133CA}"/>
              </a:ext>
            </a:extLst>
          </p:cNvPr>
          <p:cNvSpPr/>
          <p:nvPr/>
        </p:nvSpPr>
        <p:spPr>
          <a:xfrm rot="10800000">
            <a:off x="2279650" y="5686425"/>
            <a:ext cx="579438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C93D6C6-48D3-480A-BF75-EB7B2FA7E8E3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5" name="Rounded Rectangle 6">
            <a:extLst>
              <a:ext uri="{FF2B5EF4-FFF2-40B4-BE49-F238E27FC236}">
                <a16:creationId xmlns:a16="http://schemas.microsoft.com/office/drawing/2014/main" id="{4DA0507A-893C-43F6-8BA3-B1FC204ED695}"/>
              </a:ext>
            </a:extLst>
          </p:cNvPr>
          <p:cNvSpPr/>
          <p:nvPr/>
        </p:nvSpPr>
        <p:spPr>
          <a:xfrm>
            <a:off x="2279650" y="191611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She brought her sister who (she doesn’t normally like) some fudge back from the seaside.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709B1E2-7113-4B52-B109-5DA19E88515D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ounded Rectangle 8">
            <a:extLst>
              <a:ext uri="{FF2B5EF4-FFF2-40B4-BE49-F238E27FC236}">
                <a16:creationId xmlns:a16="http://schemas.microsoft.com/office/drawing/2014/main" id="{F156B2C1-BE87-4189-9C3E-AD100B4CC0DD}"/>
              </a:ext>
            </a:extLst>
          </p:cNvPr>
          <p:cNvSpPr/>
          <p:nvPr/>
        </p:nvSpPr>
        <p:spPr>
          <a:xfrm>
            <a:off x="2279650" y="4619625"/>
            <a:ext cx="7632700" cy="82708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She brought her sister who she doesn’t normally like some fudge (back from the seaside).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2FC53E-DC96-4F62-9A98-E4C724BC466E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solidFill>
            <a:srgbClr val="6DA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rgbClr val="1C1C1C"/>
                </a:solidFill>
                <a:latin typeface="Twinkl"/>
              </a:rPr>
              <a:t>She brought her sister (who she doesn’t normally like) some fudge back from the seaside.</a:t>
            </a:r>
          </a:p>
        </p:txBody>
      </p:sp>
      <p:sp>
        <p:nvSpPr>
          <p:cNvPr id="9" name="Rounded Rectangle 10">
            <a:extLst>
              <a:ext uri="{FF2B5EF4-FFF2-40B4-BE49-F238E27FC236}">
                <a16:creationId xmlns:a16="http://schemas.microsoft.com/office/drawing/2014/main" id="{47544BD9-AC96-4908-84A4-98A8043EE1AF}"/>
              </a:ext>
            </a:extLst>
          </p:cNvPr>
          <p:cNvSpPr/>
          <p:nvPr/>
        </p:nvSpPr>
        <p:spPr>
          <a:xfrm>
            <a:off x="2279650" y="3268663"/>
            <a:ext cx="7632700" cy="8255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11" name="Rounded Rectangle 2">
            <a:extLst>
              <a:ext uri="{FF2B5EF4-FFF2-40B4-BE49-F238E27FC236}">
                <a16:creationId xmlns:a16="http://schemas.microsoft.com/office/drawing/2014/main" id="{D583E80C-90C1-4C38-B92E-56F58E317055}"/>
              </a:ext>
            </a:extLst>
          </p:cNvPr>
          <p:cNvSpPr/>
          <p:nvPr/>
        </p:nvSpPr>
        <p:spPr>
          <a:xfrm>
            <a:off x="2279650" y="728663"/>
            <a:ext cx="7632700" cy="9382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rgbClr val="1C1C1C"/>
                </a:solidFill>
                <a:latin typeface="Twinkl"/>
              </a:rPr>
              <a:t>Which sentence shows the brackets put into the correct place to indicate parenthesis?</a:t>
            </a:r>
          </a:p>
        </p:txBody>
      </p:sp>
      <p:sp>
        <p:nvSpPr>
          <p:cNvPr id="12" name="Arrow: Right 11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418077E5-A443-44BC-B994-443D6B77A178}"/>
              </a:ext>
            </a:extLst>
          </p:cNvPr>
          <p:cNvSpPr/>
          <p:nvPr/>
        </p:nvSpPr>
        <p:spPr>
          <a:xfrm>
            <a:off x="9332914" y="5686425"/>
            <a:ext cx="579437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Arrow: Right 12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0E679149-D0DA-4A3A-B6BE-09D6AFEB3055}"/>
              </a:ext>
            </a:extLst>
          </p:cNvPr>
          <p:cNvSpPr/>
          <p:nvPr/>
        </p:nvSpPr>
        <p:spPr>
          <a:xfrm rot="10800000">
            <a:off x="2279650" y="5686425"/>
            <a:ext cx="579438" cy="406400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 nodeType="clickPar">
                      <p:stCondLst>
                        <p:cond delay="0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 nodeType="clickPar">
                      <p:stCondLst>
                        <p:cond delay="0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2D050"/>
                                      </p:to>
                                    </p:animClr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9F2D6EC-21EA-4D3B-84A1-8AA38F4D5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/>
              <a:t>Explanation text</a:t>
            </a:r>
          </a:p>
        </p:txBody>
      </p:sp>
      <p:sp>
        <p:nvSpPr>
          <p:cNvPr id="35843" name="Text Box 3">
            <a:extLst>
              <a:ext uri="{FF2B5EF4-FFF2-40B4-BE49-F238E27FC236}">
                <a16:creationId xmlns:a16="http://schemas.microsoft.com/office/drawing/2014/main" id="{D0086C1B-21A1-428A-A6EC-EBCAADBF9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341439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>
                <a:solidFill>
                  <a:srgbClr val="000000"/>
                </a:solidFill>
              </a:rPr>
              <a:t> </a:t>
            </a:r>
            <a:r>
              <a:rPr lang="en-GB" altLang="en-US" sz="4000" b="1">
                <a:solidFill>
                  <a:srgbClr val="000000"/>
                </a:solidFill>
              </a:rPr>
              <a:t>tells </a:t>
            </a:r>
            <a:r>
              <a:rPr lang="en-GB" altLang="en-US" sz="4000" b="1">
                <a:solidFill>
                  <a:srgbClr val="8F2140"/>
                </a:solidFill>
              </a:rPr>
              <a:t>how</a:t>
            </a:r>
            <a:r>
              <a:rPr lang="en-GB" altLang="en-US" sz="4000" b="1">
                <a:solidFill>
                  <a:srgbClr val="000000"/>
                </a:solidFill>
              </a:rPr>
              <a:t> or </a:t>
            </a:r>
            <a:r>
              <a:rPr lang="en-GB" altLang="en-US" sz="4000" b="1">
                <a:solidFill>
                  <a:srgbClr val="8F2140"/>
                </a:solidFill>
              </a:rPr>
              <a:t>why</a:t>
            </a:r>
            <a:r>
              <a:rPr lang="en-GB" altLang="en-US" sz="4000" b="1">
                <a:solidFill>
                  <a:srgbClr val="000000"/>
                </a:solidFill>
              </a:rPr>
              <a:t> a process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happens (or how something works).</a:t>
            </a:r>
          </a:p>
        </p:txBody>
      </p:sp>
      <p:sp>
        <p:nvSpPr>
          <p:cNvPr id="35845" name="Oval 5">
            <a:extLst>
              <a:ext uri="{FF2B5EF4-FFF2-40B4-BE49-F238E27FC236}">
                <a16:creationId xmlns:a16="http://schemas.microsoft.com/office/drawing/2014/main" id="{54342E61-2E0B-40C4-9A92-88D26CF2C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4539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759D497C-B94F-4069-BF98-744CF28DF10F}"/>
              </a:ext>
            </a:extLst>
          </p:cNvPr>
          <p:cNvGrpSpPr>
            <a:grpSpLocks/>
          </p:cNvGrpSpPr>
          <p:nvPr/>
        </p:nvGrpSpPr>
        <p:grpSpPr bwMode="auto">
          <a:xfrm>
            <a:off x="2351089" y="3429000"/>
            <a:ext cx="1978025" cy="1295400"/>
            <a:chOff x="521" y="2160"/>
            <a:chExt cx="1246" cy="816"/>
          </a:xfrm>
        </p:grpSpPr>
        <p:sp>
          <p:nvSpPr>
            <p:cNvPr id="3094" name="Oval 7">
              <a:extLst>
                <a:ext uri="{FF2B5EF4-FFF2-40B4-BE49-F238E27FC236}">
                  <a16:creationId xmlns:a16="http://schemas.microsoft.com/office/drawing/2014/main" id="{406AC75A-44D0-44C2-9DF1-DEAF3845C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" y="2160"/>
              <a:ext cx="785" cy="816"/>
            </a:xfrm>
            <a:prstGeom prst="ellips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095" name="Group 8">
              <a:extLst>
                <a:ext uri="{FF2B5EF4-FFF2-40B4-BE49-F238E27FC236}">
                  <a16:creationId xmlns:a16="http://schemas.microsoft.com/office/drawing/2014/main" id="{FF37E9EE-772A-40F4-98D6-DFBB8996D16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0" y="2387"/>
              <a:ext cx="467" cy="318"/>
              <a:chOff x="1300" y="2387"/>
              <a:chExt cx="467" cy="318"/>
            </a:xfrm>
          </p:grpSpPr>
          <p:sp>
            <p:nvSpPr>
              <p:cNvPr id="3096" name="AutoShape 9">
                <a:extLst>
                  <a:ext uri="{FF2B5EF4-FFF2-40B4-BE49-F238E27FC236}">
                    <a16:creationId xmlns:a16="http://schemas.microsoft.com/office/drawing/2014/main" id="{0F582995-374C-46F1-8D82-7DFCAB9E8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5" y="2387"/>
                <a:ext cx="182" cy="318"/>
              </a:xfrm>
              <a:prstGeom prst="rightArrow">
                <a:avLst>
                  <a:gd name="adj1" fmla="val 47167"/>
                  <a:gd name="adj2" fmla="val 100000"/>
                </a:avLst>
              </a:prstGeom>
              <a:solidFill>
                <a:srgbClr val="8F21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en-US" altLang="en-US" sz="180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97" name="Line 10">
                <a:extLst>
                  <a:ext uri="{FF2B5EF4-FFF2-40B4-BE49-F238E27FC236}">
                    <a16:creationId xmlns:a16="http://schemas.microsoft.com/office/drawing/2014/main" id="{DACD401A-3190-4B86-B098-B21246DDA5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00" y="2546"/>
                <a:ext cx="428" cy="0"/>
              </a:xfrm>
              <a:prstGeom prst="line">
                <a:avLst/>
              </a:prstGeom>
              <a:noFill/>
              <a:ln w="57150">
                <a:solidFill>
                  <a:srgbClr val="8F214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59151FD-B3AA-4C81-9784-1756C67002AB}"/>
              </a:ext>
            </a:extLst>
          </p:cNvPr>
          <p:cNvGrpSpPr>
            <a:grpSpLocks/>
          </p:cNvGrpSpPr>
          <p:nvPr/>
        </p:nvGrpSpPr>
        <p:grpSpPr bwMode="auto">
          <a:xfrm>
            <a:off x="5591176" y="3789364"/>
            <a:ext cx="741363" cy="504825"/>
            <a:chOff x="1300" y="2387"/>
            <a:chExt cx="467" cy="318"/>
          </a:xfrm>
        </p:grpSpPr>
        <p:sp>
          <p:nvSpPr>
            <p:cNvPr id="3092" name="AutoShape 12">
              <a:extLst>
                <a:ext uri="{FF2B5EF4-FFF2-40B4-BE49-F238E27FC236}">
                  <a16:creationId xmlns:a16="http://schemas.microsoft.com/office/drawing/2014/main" id="{25504F9E-0C14-4BC4-BBD2-493E581B5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5" y="2387"/>
              <a:ext cx="182" cy="318"/>
            </a:xfrm>
            <a:prstGeom prst="rightArrow">
              <a:avLst>
                <a:gd name="adj1" fmla="val 47167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3" name="Line 13">
              <a:extLst>
                <a:ext uri="{FF2B5EF4-FFF2-40B4-BE49-F238E27FC236}">
                  <a16:creationId xmlns:a16="http://schemas.microsoft.com/office/drawing/2014/main" id="{AC79BBA5-DC39-44F2-9997-F082DD7C47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0" y="2546"/>
              <a:ext cx="428" cy="0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54" name="Oval 14">
            <a:extLst>
              <a:ext uri="{FF2B5EF4-FFF2-40B4-BE49-F238E27FC236}">
                <a16:creationId xmlns:a16="http://schemas.microsoft.com/office/drawing/2014/main" id="{FCA8F121-579E-47E5-91FF-E0FA7BEDE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4514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7BD51CF1-FB15-4151-AE6E-311A3D6C2422}"/>
              </a:ext>
            </a:extLst>
          </p:cNvPr>
          <p:cNvGrpSpPr>
            <a:grpSpLocks/>
          </p:cNvGrpSpPr>
          <p:nvPr/>
        </p:nvGrpSpPr>
        <p:grpSpPr bwMode="auto">
          <a:xfrm>
            <a:off x="4151314" y="3213101"/>
            <a:ext cx="1582737" cy="1800225"/>
            <a:chOff x="1655" y="2024"/>
            <a:chExt cx="997" cy="1134"/>
          </a:xfrm>
        </p:grpSpPr>
        <p:sp>
          <p:nvSpPr>
            <p:cNvPr id="3089" name="Line 16">
              <a:extLst>
                <a:ext uri="{FF2B5EF4-FFF2-40B4-BE49-F238E27FC236}">
                  <a16:creationId xmlns:a16="http://schemas.microsoft.com/office/drawing/2014/main" id="{186374F6-1BD9-4F06-B341-AFE484D184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55" y="2024"/>
              <a:ext cx="272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0" name="Line 17">
              <a:extLst>
                <a:ext uri="{FF2B5EF4-FFF2-40B4-BE49-F238E27FC236}">
                  <a16:creationId xmlns:a16="http://schemas.microsoft.com/office/drawing/2014/main" id="{A17466E9-0BB5-479E-9A8D-E9F1E1F22B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5" y="2024"/>
              <a:ext cx="227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1" name="Line 18">
              <a:extLst>
                <a:ext uri="{FF2B5EF4-FFF2-40B4-BE49-F238E27FC236}">
                  <a16:creationId xmlns:a16="http://schemas.microsoft.com/office/drawing/2014/main" id="{C4EF0CF3-B91D-403E-8372-378A117C52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91" y="2976"/>
              <a:ext cx="318" cy="182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59" name="Oval 19">
            <a:extLst>
              <a:ext uri="{FF2B5EF4-FFF2-40B4-BE49-F238E27FC236}">
                <a16:creationId xmlns:a16="http://schemas.microsoft.com/office/drawing/2014/main" id="{B4038408-6974-4B49-A2DE-90C468E0A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0639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oup 20">
            <a:extLst>
              <a:ext uri="{FF2B5EF4-FFF2-40B4-BE49-F238E27FC236}">
                <a16:creationId xmlns:a16="http://schemas.microsoft.com/office/drawing/2014/main" id="{1BAD9410-7BEE-4174-B745-685B65887827}"/>
              </a:ext>
            </a:extLst>
          </p:cNvPr>
          <p:cNvGrpSpPr>
            <a:grpSpLocks/>
          </p:cNvGrpSpPr>
          <p:nvPr/>
        </p:nvGrpSpPr>
        <p:grpSpPr bwMode="auto">
          <a:xfrm>
            <a:off x="7608888" y="3789364"/>
            <a:ext cx="741362" cy="504825"/>
            <a:chOff x="1300" y="2387"/>
            <a:chExt cx="467" cy="318"/>
          </a:xfrm>
        </p:grpSpPr>
        <p:sp>
          <p:nvSpPr>
            <p:cNvPr id="3087" name="AutoShape 21">
              <a:extLst>
                <a:ext uri="{FF2B5EF4-FFF2-40B4-BE49-F238E27FC236}">
                  <a16:creationId xmlns:a16="http://schemas.microsoft.com/office/drawing/2014/main" id="{6810F1B5-C697-4CE9-A149-8C577C500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5" y="2387"/>
              <a:ext cx="182" cy="318"/>
            </a:xfrm>
            <a:prstGeom prst="rightArrow">
              <a:avLst>
                <a:gd name="adj1" fmla="val 47167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8" name="Line 22">
              <a:extLst>
                <a:ext uri="{FF2B5EF4-FFF2-40B4-BE49-F238E27FC236}">
                  <a16:creationId xmlns:a16="http://schemas.microsoft.com/office/drawing/2014/main" id="{A9FBA1A3-387C-4043-B0FC-236FEC0293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0" y="2546"/>
              <a:ext cx="428" cy="0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:a16="http://schemas.microsoft.com/office/drawing/2014/main" id="{BF3B99BF-E995-4EED-B3F8-5631C8440615}"/>
              </a:ext>
            </a:extLst>
          </p:cNvPr>
          <p:cNvGrpSpPr>
            <a:grpSpLocks/>
          </p:cNvGrpSpPr>
          <p:nvPr/>
        </p:nvGrpSpPr>
        <p:grpSpPr bwMode="auto">
          <a:xfrm>
            <a:off x="6743701" y="2924175"/>
            <a:ext cx="360363" cy="2160588"/>
            <a:chOff x="3288" y="1842"/>
            <a:chExt cx="227" cy="1361"/>
          </a:xfrm>
        </p:grpSpPr>
        <p:sp>
          <p:nvSpPr>
            <p:cNvPr id="3085" name="Line 24">
              <a:extLst>
                <a:ext uri="{FF2B5EF4-FFF2-40B4-BE49-F238E27FC236}">
                  <a16:creationId xmlns:a16="http://schemas.microsoft.com/office/drawing/2014/main" id="{DC382CA1-FAB9-4128-BAE7-7CFAD061C4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70" y="1842"/>
              <a:ext cx="0" cy="318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6" name="Line 25">
              <a:extLst>
                <a:ext uri="{FF2B5EF4-FFF2-40B4-BE49-F238E27FC236}">
                  <a16:creationId xmlns:a16="http://schemas.microsoft.com/office/drawing/2014/main" id="{FCEABD32-7D80-43E4-B651-E40C8DDB66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88" y="2976"/>
              <a:ext cx="227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67" name="Text Box 27">
            <a:extLst>
              <a:ext uri="{FF2B5EF4-FFF2-40B4-BE49-F238E27FC236}">
                <a16:creationId xmlns:a16="http://schemas.microsoft.com/office/drawing/2014/main" id="{E1FF0395-9532-4623-886A-1B58FB24F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300664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This is </a:t>
            </a:r>
            <a:r>
              <a:rPr lang="en-GB" altLang="en-US" sz="4000" b="1">
                <a:solidFill>
                  <a:srgbClr val="8F2140"/>
                </a:solidFill>
              </a:rPr>
              <a:t>sequential</a:t>
            </a:r>
            <a:r>
              <a:rPr lang="en-GB" altLang="en-US" sz="4000" b="1">
                <a:solidFill>
                  <a:srgbClr val="000000"/>
                </a:solidFill>
              </a:rPr>
              <a:t> and deals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with </a:t>
            </a:r>
            <a:r>
              <a:rPr lang="en-GB" altLang="en-US" sz="4000" b="1">
                <a:solidFill>
                  <a:srgbClr val="8F2140"/>
                </a:solidFill>
              </a:rPr>
              <a:t>cause and effect</a:t>
            </a:r>
            <a:r>
              <a:rPr lang="en-GB" altLang="en-US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nimBg="1"/>
      <p:bldP spid="35845" grpId="0" animBg="1"/>
      <p:bldP spid="35854" grpId="0" animBg="1"/>
      <p:bldP spid="35859" grpId="0" animBg="1"/>
      <p:bldP spid="3586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81DB6F8-2FD7-4BEF-9F5B-C79D4A8FBAEC}"/>
              </a:ext>
            </a:extLst>
          </p:cNvPr>
          <p:cNvGrpSpPr>
            <a:grpSpLocks/>
          </p:cNvGrpSpPr>
          <p:nvPr/>
        </p:nvGrpSpPr>
        <p:grpSpPr bwMode="auto">
          <a:xfrm>
            <a:off x="8713788" y="4906964"/>
            <a:ext cx="1516062" cy="1512887"/>
            <a:chOff x="4529" y="3091"/>
            <a:chExt cx="955" cy="953"/>
          </a:xfrm>
        </p:grpSpPr>
        <p:sp>
          <p:nvSpPr>
            <p:cNvPr id="7237" name="Oval 3">
              <a:extLst>
                <a:ext uri="{FF2B5EF4-FFF2-40B4-BE49-F238E27FC236}">
                  <a16:creationId xmlns:a16="http://schemas.microsoft.com/office/drawing/2014/main" id="{0F70E303-A629-467E-84C4-5F67F3386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9" y="3092"/>
              <a:ext cx="952" cy="952"/>
            </a:xfrm>
            <a:prstGeom prst="ellipse">
              <a:avLst/>
            </a:prstGeom>
            <a:noFill/>
            <a:ln w="38100">
              <a:solidFill>
                <a:srgbClr val="8F214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8" name="AutoShape 4">
              <a:extLst>
                <a:ext uri="{FF2B5EF4-FFF2-40B4-BE49-F238E27FC236}">
                  <a16:creationId xmlns:a16="http://schemas.microsoft.com/office/drawing/2014/main" id="{80D4DC36-62AA-4D86-8D5C-9D45547F7239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704278" flipH="1" flipV="1">
              <a:off x="4705" y="3091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9" name="AutoShape 5">
              <a:extLst>
                <a:ext uri="{FF2B5EF4-FFF2-40B4-BE49-F238E27FC236}">
                  <a16:creationId xmlns:a16="http://schemas.microsoft.com/office/drawing/2014/main" id="{65718EA0-3203-49B4-9022-ECEF5DBC597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7495722" flipH="1" flipV="1">
              <a:off x="5348" y="3262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40" name="AutoShape 6">
              <a:extLst>
                <a:ext uri="{FF2B5EF4-FFF2-40B4-BE49-F238E27FC236}">
                  <a16:creationId xmlns:a16="http://schemas.microsoft.com/office/drawing/2014/main" id="{A4F6C8F4-D34D-4B7F-95B6-60543392FFF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54761" flipH="1" flipV="1">
              <a:off x="5193" y="390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41" name="AutoShape 7">
              <a:extLst>
                <a:ext uri="{FF2B5EF4-FFF2-40B4-BE49-F238E27FC236}">
                  <a16:creationId xmlns:a16="http://schemas.microsoft.com/office/drawing/2014/main" id="{D5EDA792-629C-43E5-A99C-6076D69C7A4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2399" flipH="1" flipV="1">
              <a:off x="4532" y="3744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4824" name="Line 8">
            <a:extLst>
              <a:ext uri="{FF2B5EF4-FFF2-40B4-BE49-F238E27FC236}">
                <a16:creationId xmlns:a16="http://schemas.microsoft.com/office/drawing/2014/main" id="{DCB0D0C5-453F-451C-8617-E05E1AB142F7}"/>
              </a:ext>
            </a:extLst>
          </p:cNvPr>
          <p:cNvSpPr>
            <a:spLocks noChangeShapeType="1"/>
          </p:cNvSpPr>
          <p:nvPr/>
        </p:nvSpPr>
        <p:spPr bwMode="auto">
          <a:xfrm>
            <a:off x="4960938" y="2952750"/>
            <a:ext cx="412750" cy="0"/>
          </a:xfrm>
          <a:prstGeom prst="line">
            <a:avLst/>
          </a:prstGeom>
          <a:noFill/>
          <a:ln w="76200">
            <a:solidFill>
              <a:srgbClr val="8F214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25" name="Oval 9">
            <a:extLst>
              <a:ext uri="{FF2B5EF4-FFF2-40B4-BE49-F238E27FC236}">
                <a16:creationId xmlns:a16="http://schemas.microsoft.com/office/drawing/2014/main" id="{3BAE2DD3-58F9-4D14-89A1-79D29D826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38613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10">
            <a:extLst>
              <a:ext uri="{FF2B5EF4-FFF2-40B4-BE49-F238E27FC236}">
                <a16:creationId xmlns:a16="http://schemas.microsoft.com/office/drawing/2014/main" id="{896FCDE8-255E-4FBE-8762-42B1C2A68E74}"/>
              </a:ext>
            </a:extLst>
          </p:cNvPr>
          <p:cNvGrpSpPr>
            <a:grpSpLocks/>
          </p:cNvGrpSpPr>
          <p:nvPr/>
        </p:nvGrpSpPr>
        <p:grpSpPr bwMode="auto">
          <a:xfrm>
            <a:off x="2208214" y="4652964"/>
            <a:ext cx="2879725" cy="2016125"/>
            <a:chOff x="295" y="2795"/>
            <a:chExt cx="1814" cy="1270"/>
          </a:xfrm>
        </p:grpSpPr>
        <p:sp>
          <p:nvSpPr>
            <p:cNvPr id="7235" name="Rectangle 11">
              <a:extLst>
                <a:ext uri="{FF2B5EF4-FFF2-40B4-BE49-F238E27FC236}">
                  <a16:creationId xmlns:a16="http://schemas.microsoft.com/office/drawing/2014/main" id="{70C96D6C-0664-4B33-9E17-14EE172906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5" y="2795"/>
              <a:ext cx="1814" cy="1270"/>
            </a:xfrm>
            <a:prstGeom prst="rect">
              <a:avLst/>
            </a:prstGeom>
            <a:solidFill>
              <a:srgbClr val="F6D6DF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7236" name="Text Box 12">
              <a:extLst>
                <a:ext uri="{FF2B5EF4-FFF2-40B4-BE49-F238E27FC236}">
                  <a16:creationId xmlns:a16="http://schemas.microsoft.com/office/drawing/2014/main" id="{DC1DA845-F471-4346-B3AE-EC41DBF861E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2" y="2863"/>
              <a:ext cx="1727" cy="10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15000"/>
                </a:spcBef>
                <a:spcAft>
                  <a:spcPct val="0"/>
                </a:spcAft>
                <a:buNone/>
              </a:pPr>
              <a:r>
                <a:rPr lang="en-GB" altLang="en-US" sz="2400" b="1">
                  <a:solidFill>
                    <a:srgbClr val="000000"/>
                  </a:solidFill>
                </a:rPr>
                <a:t>Probably...</a:t>
              </a:r>
            </a:p>
            <a:p>
              <a:pPr fontAlgn="base">
                <a:spcBef>
                  <a:spcPct val="15000"/>
                </a:spcBef>
                <a:spcAft>
                  <a:spcPct val="0"/>
                </a:spcAft>
                <a:buNone/>
              </a:pPr>
              <a:r>
                <a:rPr lang="en-GB" altLang="en-US" sz="4000" b="1">
                  <a:solidFill>
                    <a:srgbClr val="000000"/>
                  </a:solidFill>
                </a:rPr>
                <a:t>labelled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4000" b="1">
                  <a:solidFill>
                    <a:srgbClr val="000000"/>
                  </a:solidFill>
                </a:rPr>
                <a:t>diagram(s)</a:t>
              </a:r>
            </a:p>
          </p:txBody>
        </p:sp>
      </p:grpSp>
      <p:sp>
        <p:nvSpPr>
          <p:cNvPr id="34829" name="Line 13">
            <a:extLst>
              <a:ext uri="{FF2B5EF4-FFF2-40B4-BE49-F238E27FC236}">
                <a16:creationId xmlns:a16="http://schemas.microsoft.com/office/drawing/2014/main" id="{3278F796-6513-486A-8DA5-C43744D0ACF1}"/>
              </a:ext>
            </a:extLst>
          </p:cNvPr>
          <p:cNvSpPr>
            <a:spLocks noChangeShapeType="1"/>
          </p:cNvSpPr>
          <p:nvPr/>
        </p:nvSpPr>
        <p:spPr bwMode="auto">
          <a:xfrm>
            <a:off x="2487613" y="2952750"/>
            <a:ext cx="412750" cy="0"/>
          </a:xfrm>
          <a:prstGeom prst="line">
            <a:avLst/>
          </a:prstGeom>
          <a:noFill/>
          <a:ln w="76200">
            <a:solidFill>
              <a:srgbClr val="8F214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0" name="Oval 14">
            <a:extLst>
              <a:ext uri="{FF2B5EF4-FFF2-40B4-BE49-F238E27FC236}">
                <a16:creationId xmlns:a16="http://schemas.microsoft.com/office/drawing/2014/main" id="{26489092-1DB9-4805-A59D-3A8F10B82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65288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1" name="Line 15">
            <a:extLst>
              <a:ext uri="{FF2B5EF4-FFF2-40B4-BE49-F238E27FC236}">
                <a16:creationId xmlns:a16="http://schemas.microsoft.com/office/drawing/2014/main" id="{8FE894D0-A463-4686-9638-542451158978}"/>
              </a:ext>
            </a:extLst>
          </p:cNvPr>
          <p:cNvSpPr>
            <a:spLocks noChangeShapeType="1"/>
          </p:cNvSpPr>
          <p:nvPr/>
        </p:nvSpPr>
        <p:spPr bwMode="auto">
          <a:xfrm>
            <a:off x="3724275" y="2952750"/>
            <a:ext cx="412750" cy="0"/>
          </a:xfrm>
          <a:prstGeom prst="line">
            <a:avLst/>
          </a:prstGeom>
          <a:noFill/>
          <a:ln w="76200">
            <a:solidFill>
              <a:srgbClr val="8F214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2" name="Oval 16">
            <a:extLst>
              <a:ext uri="{FF2B5EF4-FFF2-40B4-BE49-F238E27FC236}">
                <a16:creationId xmlns:a16="http://schemas.microsoft.com/office/drawing/2014/main" id="{58BD3BDC-3257-4E05-BE72-7F8C3699E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01950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3" name="Rectangle 17">
            <a:extLst>
              <a:ext uri="{FF2B5EF4-FFF2-40B4-BE49-F238E27FC236}">
                <a16:creationId xmlns:a16="http://schemas.microsoft.com/office/drawing/2014/main" id="{0C0565B7-D5DF-4F7C-B24E-11881D5E61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 sz="4000"/>
              <a:t>Planning and organising explanations</a:t>
            </a:r>
          </a:p>
        </p:txBody>
      </p:sp>
      <p:sp>
        <p:nvSpPr>
          <p:cNvPr id="34834" name="Oval 18">
            <a:extLst>
              <a:ext uri="{FF2B5EF4-FFF2-40B4-BE49-F238E27FC236}">
                <a16:creationId xmlns:a16="http://schemas.microsoft.com/office/drawing/2014/main" id="{43305082-4248-41A0-B7AB-310613128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275" y="2693076"/>
            <a:ext cx="259766" cy="519351"/>
          </a:xfrm>
          <a:prstGeom prst="ellips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5" name="Text Box 19">
            <a:extLst>
              <a:ext uri="{FF2B5EF4-FFF2-40B4-BE49-F238E27FC236}">
                <a16:creationId xmlns:a16="http://schemas.microsoft.com/office/drawing/2014/main" id="{BE299803-03C3-4559-A0C2-33A9109F9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112553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>
                <a:solidFill>
                  <a:srgbClr val="000000"/>
                </a:solidFill>
              </a:rPr>
              <a:t>Simple explanation:</a:t>
            </a:r>
          </a:p>
        </p:txBody>
      </p:sp>
      <p:sp>
        <p:nvSpPr>
          <p:cNvPr id="34836" name="Text Box 20">
            <a:extLst>
              <a:ext uri="{FF2B5EF4-FFF2-40B4-BE49-F238E27FC236}">
                <a16:creationId xmlns:a16="http://schemas.microsoft.com/office/drawing/2014/main" id="{57795B8F-61C8-4C46-8E1E-FAB5120406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1557338"/>
            <a:ext cx="4221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 a series of logical steps</a:t>
            </a:r>
          </a:p>
        </p:txBody>
      </p:sp>
      <p:sp>
        <p:nvSpPr>
          <p:cNvPr id="34837" name="Text Box 21">
            <a:extLst>
              <a:ext uri="{FF2B5EF4-FFF2-40B4-BE49-F238E27FC236}">
                <a16:creationId xmlns:a16="http://schemas.microsoft.com/office/drawing/2014/main" id="{A3975A07-D3C5-4ACF-81BC-50E6CB30A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3614739"/>
            <a:ext cx="43211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49238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49238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49238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49238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>
                <a:solidFill>
                  <a:srgbClr val="000000"/>
                </a:solidFill>
              </a:rPr>
              <a:t> possibly other causes and 	effects at each stage.</a:t>
            </a:r>
          </a:p>
        </p:txBody>
      </p:sp>
      <p:sp>
        <p:nvSpPr>
          <p:cNvPr id="34838" name="AutoShape 22">
            <a:extLst>
              <a:ext uri="{FF2B5EF4-FFF2-40B4-BE49-F238E27FC236}">
                <a16:creationId xmlns:a16="http://schemas.microsoft.com/office/drawing/2014/main" id="{86E8F89A-54BE-494D-9E14-37C12ECAE594}"/>
              </a:ext>
            </a:extLst>
          </p:cNvPr>
          <p:cNvSpPr>
            <a:spLocks/>
          </p:cNvSpPr>
          <p:nvPr/>
        </p:nvSpPr>
        <p:spPr bwMode="auto">
          <a:xfrm rot="5400000">
            <a:off x="1889919" y="2034381"/>
            <a:ext cx="431800" cy="1042988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39" name="AutoShape 23">
            <a:extLst>
              <a:ext uri="{FF2B5EF4-FFF2-40B4-BE49-F238E27FC236}">
                <a16:creationId xmlns:a16="http://schemas.microsoft.com/office/drawing/2014/main" id="{06B77F53-CC1D-4D9E-B0C0-10BCA17CA77F}"/>
              </a:ext>
            </a:extLst>
          </p:cNvPr>
          <p:cNvSpPr>
            <a:spLocks/>
          </p:cNvSpPr>
          <p:nvPr/>
        </p:nvSpPr>
        <p:spPr bwMode="auto">
          <a:xfrm rot="5400000">
            <a:off x="3088482" y="2034382"/>
            <a:ext cx="431800" cy="1042987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40" name="AutoShape 24">
            <a:extLst>
              <a:ext uri="{FF2B5EF4-FFF2-40B4-BE49-F238E27FC236}">
                <a16:creationId xmlns:a16="http://schemas.microsoft.com/office/drawing/2014/main" id="{276CA640-A92C-4AE8-9A9C-47398D5BA326}"/>
              </a:ext>
            </a:extLst>
          </p:cNvPr>
          <p:cNvSpPr>
            <a:spLocks/>
          </p:cNvSpPr>
          <p:nvPr/>
        </p:nvSpPr>
        <p:spPr bwMode="auto">
          <a:xfrm rot="5400000">
            <a:off x="4314032" y="2034382"/>
            <a:ext cx="431800" cy="1042987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41" name="AutoShape 25">
            <a:extLst>
              <a:ext uri="{FF2B5EF4-FFF2-40B4-BE49-F238E27FC236}">
                <a16:creationId xmlns:a16="http://schemas.microsoft.com/office/drawing/2014/main" id="{B19EB88E-67C9-4223-96D2-D693D5DB501F}"/>
              </a:ext>
            </a:extLst>
          </p:cNvPr>
          <p:cNvSpPr>
            <a:spLocks/>
          </p:cNvSpPr>
          <p:nvPr/>
        </p:nvSpPr>
        <p:spPr bwMode="auto">
          <a:xfrm rot="5400000">
            <a:off x="5537994" y="2034381"/>
            <a:ext cx="431800" cy="1042988"/>
          </a:xfrm>
          <a:prstGeom prst="leftBracket">
            <a:avLst>
              <a:gd name="adj" fmla="val 120772"/>
            </a:avLst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42" name="WordArt 26">
            <a:extLst>
              <a:ext uri="{FF2B5EF4-FFF2-40B4-BE49-F238E27FC236}">
                <a16:creationId xmlns:a16="http://schemas.microsoft.com/office/drawing/2014/main" id="{66DDA461-2AA0-4A69-B68B-93144EDCFAC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951" y="2260601"/>
            <a:ext cx="1008063" cy="576263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109104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 happens</a:t>
            </a:r>
          </a:p>
        </p:txBody>
      </p:sp>
      <p:sp>
        <p:nvSpPr>
          <p:cNvPr id="34843" name="WordArt 27">
            <a:extLst>
              <a:ext uri="{FF2B5EF4-FFF2-40B4-BE49-F238E27FC236}">
                <a16:creationId xmlns:a16="http://schemas.microsoft.com/office/drawing/2014/main" id="{6A347E7E-9411-4AC5-A5DD-E64A245E525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52751" y="2260600"/>
            <a:ext cx="720725" cy="2873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87168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</a:t>
            </a:r>
          </a:p>
        </p:txBody>
      </p:sp>
      <p:sp>
        <p:nvSpPr>
          <p:cNvPr id="34844" name="WordArt 28">
            <a:extLst>
              <a:ext uri="{FF2B5EF4-FFF2-40B4-BE49-F238E27FC236}">
                <a16:creationId xmlns:a16="http://schemas.microsoft.com/office/drawing/2014/main" id="{0EF44A14-E8CD-496F-99A5-64B2F6ABBC5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51314" y="2260600"/>
            <a:ext cx="720725" cy="2873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87168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</a:t>
            </a:r>
          </a:p>
        </p:txBody>
      </p:sp>
      <p:sp>
        <p:nvSpPr>
          <p:cNvPr id="34845" name="WordArt 29">
            <a:extLst>
              <a:ext uri="{FF2B5EF4-FFF2-40B4-BE49-F238E27FC236}">
                <a16:creationId xmlns:a16="http://schemas.microsoft.com/office/drawing/2014/main" id="{1061934C-DB66-4A9A-8EFA-65D0DE5C75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75276" y="2260600"/>
            <a:ext cx="720725" cy="287338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871684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Comic Sans MS" panose="030F0702030302020204" pitchFamily="66" charset="0"/>
              </a:rPr>
              <a:t>this</a:t>
            </a:r>
          </a:p>
        </p:txBody>
      </p:sp>
      <p:sp>
        <p:nvSpPr>
          <p:cNvPr id="34846" name="Text Box 30">
            <a:extLst>
              <a:ext uri="{FF2B5EF4-FFF2-40B4-BE49-F238E27FC236}">
                <a16:creationId xmlns:a16="http://schemas.microsoft.com/office/drawing/2014/main" id="{D289AC52-A702-4E29-BD96-2A52E7E0F1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3800" y="3124200"/>
            <a:ext cx="5032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000">
                <a:solidFill>
                  <a:srgbClr val="000000"/>
                </a:solidFill>
              </a:rPr>
              <a:t>leading to</a:t>
            </a:r>
          </a:p>
        </p:txBody>
      </p:sp>
      <p:sp>
        <p:nvSpPr>
          <p:cNvPr id="34847" name="Text Box 31">
            <a:extLst>
              <a:ext uri="{FF2B5EF4-FFF2-40B4-BE49-F238E27FC236}">
                <a16:creationId xmlns:a16="http://schemas.microsoft.com/office/drawing/2014/main" id="{7167CAEF-4652-4DD4-8847-60D48BACBD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9514" y="3124200"/>
            <a:ext cx="50323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000">
                <a:solidFill>
                  <a:srgbClr val="000000"/>
                </a:solidFill>
              </a:rPr>
              <a:t>leading to</a:t>
            </a:r>
          </a:p>
        </p:txBody>
      </p:sp>
      <p:sp>
        <p:nvSpPr>
          <p:cNvPr id="34848" name="Text Box 32">
            <a:extLst>
              <a:ext uri="{FF2B5EF4-FFF2-40B4-BE49-F238E27FC236}">
                <a16:creationId xmlns:a16="http://schemas.microsoft.com/office/drawing/2014/main" id="{169BB9FF-4562-43F6-9DCE-13ED98DB07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475" y="3124200"/>
            <a:ext cx="5032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000">
                <a:solidFill>
                  <a:srgbClr val="000000"/>
                </a:solidFill>
              </a:rPr>
              <a:t>leading to</a:t>
            </a:r>
          </a:p>
        </p:txBody>
      </p:sp>
      <p:sp>
        <p:nvSpPr>
          <p:cNvPr id="34849" name="Text Box 33">
            <a:extLst>
              <a:ext uri="{FF2B5EF4-FFF2-40B4-BE49-F238E27FC236}">
                <a16:creationId xmlns:a16="http://schemas.microsoft.com/office/drawing/2014/main" id="{B7017C9E-90E8-469F-9A2F-746DEB52B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1901" y="1125539"/>
            <a:ext cx="42211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>
                <a:solidFill>
                  <a:srgbClr val="000000"/>
                </a:solidFill>
              </a:rPr>
              <a:t>More complex explanations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400" b="1">
                <a:solidFill>
                  <a:srgbClr val="000000"/>
                </a:solidFill>
              </a:rPr>
              <a:t>e.g.</a:t>
            </a:r>
          </a:p>
        </p:txBody>
      </p:sp>
      <p:sp>
        <p:nvSpPr>
          <p:cNvPr id="34850" name="Oval 34">
            <a:extLst>
              <a:ext uri="{FF2B5EF4-FFF2-40B4-BE49-F238E27FC236}">
                <a16:creationId xmlns:a16="http://schemas.microsoft.com/office/drawing/2014/main" id="{7DC8C762-99FC-438B-B7CA-A632893A4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28026" y="2881313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51" name="Oval 35">
            <a:extLst>
              <a:ext uri="{FF2B5EF4-FFF2-40B4-BE49-F238E27FC236}">
                <a16:creationId xmlns:a16="http://schemas.microsoft.com/office/drawing/2014/main" id="{94557069-5CA0-48C1-BCF6-C21A65EC18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8751" y="2520951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52" name="Oval 36">
            <a:extLst>
              <a:ext uri="{FF2B5EF4-FFF2-40B4-BE49-F238E27FC236}">
                <a16:creationId xmlns:a16="http://schemas.microsoft.com/office/drawing/2014/main" id="{D7643BE9-C4E1-40B3-8D94-56D3CA13B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67888" y="2160588"/>
            <a:ext cx="576262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4" name="Group 37">
            <a:extLst>
              <a:ext uri="{FF2B5EF4-FFF2-40B4-BE49-F238E27FC236}">
                <a16:creationId xmlns:a16="http://schemas.microsoft.com/office/drawing/2014/main" id="{675A6678-144D-44D2-ADA8-F30AAF7FD124}"/>
              </a:ext>
            </a:extLst>
          </p:cNvPr>
          <p:cNvGrpSpPr>
            <a:grpSpLocks/>
          </p:cNvGrpSpPr>
          <p:nvPr/>
        </p:nvGrpSpPr>
        <p:grpSpPr bwMode="auto">
          <a:xfrm>
            <a:off x="8401050" y="2411414"/>
            <a:ext cx="744538" cy="547687"/>
            <a:chOff x="4332" y="1320"/>
            <a:chExt cx="469" cy="345"/>
          </a:xfrm>
        </p:grpSpPr>
        <p:sp>
          <p:nvSpPr>
            <p:cNvPr id="7233" name="Arc 38">
              <a:extLst>
                <a:ext uri="{FF2B5EF4-FFF2-40B4-BE49-F238E27FC236}">
                  <a16:creationId xmlns:a16="http://schemas.microsoft.com/office/drawing/2014/main" id="{F917EB4E-DA07-4065-AFDF-826AF798FDC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4" name="AutoShape 39">
              <a:extLst>
                <a:ext uri="{FF2B5EF4-FFF2-40B4-BE49-F238E27FC236}">
                  <a16:creationId xmlns:a16="http://schemas.microsoft.com/office/drawing/2014/main" id="{5AF12044-C2EA-446E-BA30-C309A28C00E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40">
            <a:extLst>
              <a:ext uri="{FF2B5EF4-FFF2-40B4-BE49-F238E27FC236}">
                <a16:creationId xmlns:a16="http://schemas.microsoft.com/office/drawing/2014/main" id="{2383C4D2-D40C-4527-9CAE-330FA64BE016}"/>
              </a:ext>
            </a:extLst>
          </p:cNvPr>
          <p:cNvGrpSpPr>
            <a:grpSpLocks/>
          </p:cNvGrpSpPr>
          <p:nvPr/>
        </p:nvGrpSpPr>
        <p:grpSpPr bwMode="auto">
          <a:xfrm>
            <a:off x="9191625" y="2016125"/>
            <a:ext cx="744538" cy="547688"/>
            <a:chOff x="4332" y="1320"/>
            <a:chExt cx="469" cy="345"/>
          </a:xfrm>
        </p:grpSpPr>
        <p:sp>
          <p:nvSpPr>
            <p:cNvPr id="7231" name="Arc 41">
              <a:extLst>
                <a:ext uri="{FF2B5EF4-FFF2-40B4-BE49-F238E27FC236}">
                  <a16:creationId xmlns:a16="http://schemas.microsoft.com/office/drawing/2014/main" id="{EE14E7D8-DC1A-496A-A8F8-CB62C897CAB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2" name="AutoShape 42">
              <a:extLst>
                <a:ext uri="{FF2B5EF4-FFF2-40B4-BE49-F238E27FC236}">
                  <a16:creationId xmlns:a16="http://schemas.microsoft.com/office/drawing/2014/main" id="{C3710E1F-7151-44F0-86EC-F4ED21DE944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6" name="Group 43">
            <a:extLst>
              <a:ext uri="{FF2B5EF4-FFF2-40B4-BE49-F238E27FC236}">
                <a16:creationId xmlns:a16="http://schemas.microsoft.com/office/drawing/2014/main" id="{733B105C-85B7-4889-8738-52E4D1436DDA}"/>
              </a:ext>
            </a:extLst>
          </p:cNvPr>
          <p:cNvGrpSpPr>
            <a:grpSpLocks/>
          </p:cNvGrpSpPr>
          <p:nvPr/>
        </p:nvGrpSpPr>
        <p:grpSpPr bwMode="auto">
          <a:xfrm flipH="1" flipV="1">
            <a:off x="9551989" y="2665414"/>
            <a:ext cx="744537" cy="547687"/>
            <a:chOff x="4332" y="1320"/>
            <a:chExt cx="469" cy="345"/>
          </a:xfrm>
        </p:grpSpPr>
        <p:sp>
          <p:nvSpPr>
            <p:cNvPr id="7229" name="Arc 44">
              <a:extLst>
                <a:ext uri="{FF2B5EF4-FFF2-40B4-BE49-F238E27FC236}">
                  <a16:creationId xmlns:a16="http://schemas.microsoft.com/office/drawing/2014/main" id="{61C2257E-3D47-43D9-B8E2-06D65DFBCF56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30" name="AutoShape 45">
              <a:extLst>
                <a:ext uri="{FF2B5EF4-FFF2-40B4-BE49-F238E27FC236}">
                  <a16:creationId xmlns:a16="http://schemas.microsoft.com/office/drawing/2014/main" id="{B7ACC4AB-D6C8-43CB-A3F4-DF2BB493405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46">
            <a:extLst>
              <a:ext uri="{FF2B5EF4-FFF2-40B4-BE49-F238E27FC236}">
                <a16:creationId xmlns:a16="http://schemas.microsoft.com/office/drawing/2014/main" id="{E602945D-BB6E-489C-A671-8A7BE52A7DC3}"/>
              </a:ext>
            </a:extLst>
          </p:cNvPr>
          <p:cNvGrpSpPr>
            <a:grpSpLocks/>
          </p:cNvGrpSpPr>
          <p:nvPr/>
        </p:nvGrpSpPr>
        <p:grpSpPr bwMode="auto">
          <a:xfrm flipH="1" flipV="1">
            <a:off x="8759825" y="3097214"/>
            <a:ext cx="744538" cy="547687"/>
            <a:chOff x="4332" y="1320"/>
            <a:chExt cx="469" cy="345"/>
          </a:xfrm>
        </p:grpSpPr>
        <p:sp>
          <p:nvSpPr>
            <p:cNvPr id="7227" name="Arc 47">
              <a:extLst>
                <a:ext uri="{FF2B5EF4-FFF2-40B4-BE49-F238E27FC236}">
                  <a16:creationId xmlns:a16="http://schemas.microsoft.com/office/drawing/2014/main" id="{5D3E1D36-84A0-4077-92A9-0AFBE599D6D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332" y="1345"/>
              <a:ext cx="409" cy="320"/>
            </a:xfrm>
            <a:custGeom>
              <a:avLst/>
              <a:gdLst>
                <a:gd name="T0" fmla="*/ 0 w 32502"/>
                <a:gd name="T1" fmla="*/ 0 h 25438"/>
                <a:gd name="T2" fmla="*/ 0 w 32502"/>
                <a:gd name="T3" fmla="*/ 0 h 25438"/>
                <a:gd name="T4" fmla="*/ 0 w 32502"/>
                <a:gd name="T5" fmla="*/ 0 h 25438"/>
                <a:gd name="T6" fmla="*/ 0 60000 65536"/>
                <a:gd name="T7" fmla="*/ 0 60000 65536"/>
                <a:gd name="T8" fmla="*/ 0 60000 65536"/>
                <a:gd name="T9" fmla="*/ 0 w 32502"/>
                <a:gd name="T10" fmla="*/ 0 h 25438"/>
                <a:gd name="T11" fmla="*/ 32502 w 32502"/>
                <a:gd name="T12" fmla="*/ 25438 h 2543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32502" h="25438" fill="none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</a:path>
                <a:path w="32502" h="25438" stroke="0" extrusionOk="0">
                  <a:moveTo>
                    <a:pt x="0" y="2953"/>
                  </a:moveTo>
                  <a:cubicBezTo>
                    <a:pt x="3307" y="1019"/>
                    <a:pt x="7070" y="-1"/>
                    <a:pt x="10902" y="0"/>
                  </a:cubicBezTo>
                  <a:cubicBezTo>
                    <a:pt x="22831" y="0"/>
                    <a:pt x="32502" y="9670"/>
                    <a:pt x="32502" y="21600"/>
                  </a:cubicBezTo>
                  <a:cubicBezTo>
                    <a:pt x="32502" y="22887"/>
                    <a:pt x="32386" y="24171"/>
                    <a:pt x="32158" y="25438"/>
                  </a:cubicBezTo>
                  <a:lnTo>
                    <a:pt x="10902" y="21600"/>
                  </a:lnTo>
                  <a:lnTo>
                    <a:pt x="0" y="2953"/>
                  </a:lnTo>
                  <a:close/>
                </a:path>
              </a:pathLst>
            </a:custGeom>
            <a:noFill/>
            <a:ln w="28575">
              <a:solidFill>
                <a:srgbClr val="8F2140"/>
              </a:solidFill>
              <a:prstDash val="dash"/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8" name="AutoShape 48">
              <a:extLst>
                <a:ext uri="{FF2B5EF4-FFF2-40B4-BE49-F238E27FC236}">
                  <a16:creationId xmlns:a16="http://schemas.microsoft.com/office/drawing/2014/main" id="{EB01D05C-2B7F-4095-BB59-1E0AE8C8421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66529">
              <a:off x="4665" y="132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4865" name="Oval 49">
            <a:extLst>
              <a:ext uri="{FF2B5EF4-FFF2-40B4-BE49-F238E27FC236}">
                <a16:creationId xmlns:a16="http://schemas.microsoft.com/office/drawing/2014/main" id="{A44B1CB6-36B0-4F82-83BA-982505ADC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2626" y="4035426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6" name="Oval 50">
            <a:extLst>
              <a:ext uri="{FF2B5EF4-FFF2-40B4-BE49-F238E27FC236}">
                <a16:creationId xmlns:a16="http://schemas.microsoft.com/office/drawing/2014/main" id="{5F5E7C7A-BF39-48B8-B427-EE750C2834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26" y="4652963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7" name="Oval 51">
            <a:extLst>
              <a:ext uri="{FF2B5EF4-FFF2-40B4-BE49-F238E27FC236}">
                <a16:creationId xmlns:a16="http://schemas.microsoft.com/office/drawing/2014/main" id="{D1323647-F486-47F6-A11D-75E043A192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91626" y="6092826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8" name="Oval 52">
            <a:extLst>
              <a:ext uri="{FF2B5EF4-FFF2-40B4-BE49-F238E27FC236}">
                <a16:creationId xmlns:a16="http://schemas.microsoft.com/office/drawing/2014/main" id="{3238F109-2699-4440-9303-23537F1F38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2651" y="5373688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69" name="Oval 53">
            <a:extLst>
              <a:ext uri="{FF2B5EF4-FFF2-40B4-BE49-F238E27FC236}">
                <a16:creationId xmlns:a16="http://schemas.microsoft.com/office/drawing/2014/main" id="{44ED4930-37C4-4CBC-B85E-951C443048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55201" y="5373688"/>
            <a:ext cx="576263" cy="576262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0" name="Oval 54">
            <a:extLst>
              <a:ext uri="{FF2B5EF4-FFF2-40B4-BE49-F238E27FC236}">
                <a16:creationId xmlns:a16="http://schemas.microsoft.com/office/drawing/2014/main" id="{D762E468-60D8-422F-9976-BC4B577F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438" y="4035426"/>
            <a:ext cx="576262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1" name="Oval 55">
            <a:extLst>
              <a:ext uri="{FF2B5EF4-FFF2-40B4-BE49-F238E27FC236}">
                <a16:creationId xmlns:a16="http://schemas.microsoft.com/office/drawing/2014/main" id="{683E00C5-34E8-462F-A0E9-951EE1B664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96226" y="4035426"/>
            <a:ext cx="576263" cy="5762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2" name="AutoShape 56">
            <a:extLst>
              <a:ext uri="{FF2B5EF4-FFF2-40B4-BE49-F238E27FC236}">
                <a16:creationId xmlns:a16="http://schemas.microsoft.com/office/drawing/2014/main" id="{CEA5DA4B-BFD6-4370-8AF0-0B709B6AA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3701" y="4216400"/>
            <a:ext cx="288925" cy="215900"/>
          </a:xfrm>
          <a:prstGeom prst="rightArrow">
            <a:avLst>
              <a:gd name="adj1" fmla="val 29407"/>
              <a:gd name="adj2" fmla="val 78374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73" name="AutoShape 57">
            <a:extLst>
              <a:ext uri="{FF2B5EF4-FFF2-40B4-BE49-F238E27FC236}">
                <a16:creationId xmlns:a16="http://schemas.microsoft.com/office/drawing/2014/main" id="{D972AB2F-C6DD-48E3-B2AA-E41E9B6E6F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8889" y="4216400"/>
            <a:ext cx="288925" cy="215900"/>
          </a:xfrm>
          <a:prstGeom prst="rightArrow">
            <a:avLst>
              <a:gd name="adj1" fmla="val 29407"/>
              <a:gd name="adj2" fmla="val 78374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8" name="Group 58">
            <a:extLst>
              <a:ext uri="{FF2B5EF4-FFF2-40B4-BE49-F238E27FC236}">
                <a16:creationId xmlns:a16="http://schemas.microsoft.com/office/drawing/2014/main" id="{21D44D0A-6F6C-44CA-AF2C-C02A80CB03D8}"/>
              </a:ext>
            </a:extLst>
          </p:cNvPr>
          <p:cNvGrpSpPr>
            <a:grpSpLocks/>
          </p:cNvGrpSpPr>
          <p:nvPr/>
        </p:nvGrpSpPr>
        <p:grpSpPr bwMode="auto">
          <a:xfrm>
            <a:off x="6311901" y="4611689"/>
            <a:ext cx="792163" cy="935037"/>
            <a:chOff x="3152" y="2750"/>
            <a:chExt cx="499" cy="589"/>
          </a:xfrm>
        </p:grpSpPr>
        <p:sp>
          <p:nvSpPr>
            <p:cNvPr id="7225" name="Line 59">
              <a:extLst>
                <a:ext uri="{FF2B5EF4-FFF2-40B4-BE49-F238E27FC236}">
                  <a16:creationId xmlns:a16="http://schemas.microsoft.com/office/drawing/2014/main" id="{C1F1ACD8-EA43-42DD-939E-905D179F89A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24" y="2750"/>
              <a:ext cx="227" cy="272"/>
            </a:xfrm>
            <a:prstGeom prst="line">
              <a:avLst/>
            </a:prstGeom>
            <a:noFill/>
            <a:ln w="38100">
              <a:solidFill>
                <a:srgbClr val="8F214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6" name="Oval 60">
              <a:extLst>
                <a:ext uri="{FF2B5EF4-FFF2-40B4-BE49-F238E27FC236}">
                  <a16:creationId xmlns:a16="http://schemas.microsoft.com/office/drawing/2014/main" id="{2E239781-22C4-4FC4-AF33-6E49C4D344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52" y="2976"/>
              <a:ext cx="363" cy="36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F214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9" name="Group 61">
            <a:extLst>
              <a:ext uri="{FF2B5EF4-FFF2-40B4-BE49-F238E27FC236}">
                <a16:creationId xmlns:a16="http://schemas.microsoft.com/office/drawing/2014/main" id="{4AD555D8-38CA-4D21-B91E-65C72920E360}"/>
              </a:ext>
            </a:extLst>
          </p:cNvPr>
          <p:cNvGrpSpPr>
            <a:grpSpLocks/>
          </p:cNvGrpSpPr>
          <p:nvPr/>
        </p:nvGrpSpPr>
        <p:grpSpPr bwMode="auto">
          <a:xfrm rot="227182">
            <a:off x="6735763" y="4652964"/>
            <a:ext cx="576262" cy="1728787"/>
            <a:chOff x="3424" y="2795"/>
            <a:chExt cx="363" cy="1089"/>
          </a:xfrm>
        </p:grpSpPr>
        <p:sp>
          <p:nvSpPr>
            <p:cNvPr id="7223" name="Oval 62">
              <a:extLst>
                <a:ext uri="{FF2B5EF4-FFF2-40B4-BE49-F238E27FC236}">
                  <a16:creationId xmlns:a16="http://schemas.microsoft.com/office/drawing/2014/main" id="{DE878B53-6EB2-4804-BA10-0BEDB8948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4" y="3521"/>
              <a:ext cx="363" cy="36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F214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4" name="Line 63">
              <a:extLst>
                <a:ext uri="{FF2B5EF4-FFF2-40B4-BE49-F238E27FC236}">
                  <a16:creationId xmlns:a16="http://schemas.microsoft.com/office/drawing/2014/main" id="{0343BF54-85F9-4EBD-A5EB-01EDA1306B8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651" y="2795"/>
              <a:ext cx="91" cy="726"/>
            </a:xfrm>
            <a:prstGeom prst="line">
              <a:avLst/>
            </a:prstGeom>
            <a:noFill/>
            <a:ln w="38100">
              <a:solidFill>
                <a:srgbClr val="8F214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10" name="Group 64">
            <a:extLst>
              <a:ext uri="{FF2B5EF4-FFF2-40B4-BE49-F238E27FC236}">
                <a16:creationId xmlns:a16="http://schemas.microsoft.com/office/drawing/2014/main" id="{1C5FD99A-8560-4F3E-80A7-9275914D7654}"/>
              </a:ext>
            </a:extLst>
          </p:cNvPr>
          <p:cNvGrpSpPr>
            <a:grpSpLocks/>
          </p:cNvGrpSpPr>
          <p:nvPr/>
        </p:nvGrpSpPr>
        <p:grpSpPr bwMode="auto">
          <a:xfrm rot="21087122">
            <a:off x="7464426" y="4683126"/>
            <a:ext cx="695325" cy="1044575"/>
            <a:chOff x="3894" y="2750"/>
            <a:chExt cx="438" cy="658"/>
          </a:xfrm>
        </p:grpSpPr>
        <p:sp>
          <p:nvSpPr>
            <p:cNvPr id="7221" name="Oval 65">
              <a:extLst>
                <a:ext uri="{FF2B5EF4-FFF2-40B4-BE49-F238E27FC236}">
                  <a16:creationId xmlns:a16="http://schemas.microsoft.com/office/drawing/2014/main" id="{F548B7B5-1F43-457C-9264-A75DCEF4F5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94" y="3045"/>
              <a:ext cx="363" cy="363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F2140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7222" name="Line 66">
              <a:extLst>
                <a:ext uri="{FF2B5EF4-FFF2-40B4-BE49-F238E27FC236}">
                  <a16:creationId xmlns:a16="http://schemas.microsoft.com/office/drawing/2014/main" id="{01E27479-B52D-4455-A077-3852D6532CF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150" y="2750"/>
              <a:ext cx="182" cy="317"/>
            </a:xfrm>
            <a:prstGeom prst="line">
              <a:avLst/>
            </a:prstGeom>
            <a:noFill/>
            <a:ln w="38100">
              <a:solidFill>
                <a:srgbClr val="8F214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4883" name="Text Box 67">
            <a:extLst>
              <a:ext uri="{FF2B5EF4-FFF2-40B4-BE49-F238E27FC236}">
                <a16:creationId xmlns:a16="http://schemas.microsoft.com/office/drawing/2014/main" id="{7EB0DAD6-71E4-4123-A674-E67CDE092F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0939" y="3675063"/>
            <a:ext cx="25288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More than one cause</a:t>
            </a:r>
          </a:p>
        </p:txBody>
      </p:sp>
      <p:sp>
        <p:nvSpPr>
          <p:cNvPr id="34884" name="Text Box 68">
            <a:extLst>
              <a:ext uri="{FF2B5EF4-FFF2-40B4-BE49-F238E27FC236}">
                <a16:creationId xmlns:a16="http://schemas.microsoft.com/office/drawing/2014/main" id="{9E39F9A5-F5DF-4456-850B-F3E656AA3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48750" y="5516563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Cycle</a:t>
            </a:r>
          </a:p>
        </p:txBody>
      </p:sp>
      <p:sp>
        <p:nvSpPr>
          <p:cNvPr id="34885" name="Text Box 69">
            <a:extLst>
              <a:ext uri="{FF2B5EF4-FFF2-40B4-BE49-F238E27FC236}">
                <a16:creationId xmlns:a16="http://schemas.microsoft.com/office/drawing/2014/main" id="{CEDCF8A2-5AEC-4951-B171-A71D18440FE5}"/>
              </a:ext>
            </a:extLst>
          </p:cNvPr>
          <p:cNvSpPr txBox="1">
            <a:spLocks noChangeArrowheads="1"/>
          </p:cNvSpPr>
          <p:nvPr/>
        </p:nvSpPr>
        <p:spPr bwMode="auto">
          <a:xfrm rot="20369449">
            <a:off x="7680326" y="1916113"/>
            <a:ext cx="23479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Reversible effects</a:t>
            </a:r>
          </a:p>
        </p:txBody>
      </p:sp>
      <p:sp>
        <p:nvSpPr>
          <p:cNvPr id="34886" name="Line 70">
            <a:extLst>
              <a:ext uri="{FF2B5EF4-FFF2-40B4-BE49-F238E27FC236}">
                <a16:creationId xmlns:a16="http://schemas.microsoft.com/office/drawing/2014/main" id="{B4739050-ED82-4283-A1A9-0579D8BC72C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927351" y="2349500"/>
            <a:ext cx="144463" cy="287338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87" name="Line 71">
            <a:extLst>
              <a:ext uri="{FF2B5EF4-FFF2-40B4-BE49-F238E27FC236}">
                <a16:creationId xmlns:a16="http://schemas.microsoft.com/office/drawing/2014/main" id="{FCE09570-C48F-427F-B038-1B63E8F6D2D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75050" y="2349500"/>
            <a:ext cx="217488" cy="287338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88" name="Line 72">
            <a:extLst>
              <a:ext uri="{FF2B5EF4-FFF2-40B4-BE49-F238E27FC236}">
                <a16:creationId xmlns:a16="http://schemas.microsoft.com/office/drawing/2014/main" id="{43142D4F-8531-42BF-939E-FC5635AC730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65451" y="3360738"/>
            <a:ext cx="288925" cy="2159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4889" name="Line 73">
            <a:extLst>
              <a:ext uri="{FF2B5EF4-FFF2-40B4-BE49-F238E27FC236}">
                <a16:creationId xmlns:a16="http://schemas.microsoft.com/office/drawing/2014/main" id="{EC08B37C-A14B-43EA-A76A-5D2C850E092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21164" y="3355976"/>
            <a:ext cx="333375" cy="263525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4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125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48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4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4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4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4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1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4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1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4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4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1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4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4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1000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0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8" dur="80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9" dur="80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80"/>
                                        <p:tgtEl>
                                          <p:spTgt spid="348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1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4" dur="80"/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5" dur="80"/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80"/>
                                        <p:tgtEl>
                                          <p:spTgt spid="348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720"/>
                            </p:stCondLst>
                            <p:childTnLst>
                              <p:par>
                                <p:cTn id="1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4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 nodeType="afterGroup">
                            <p:stCondLst>
                              <p:cond delay="1220"/>
                            </p:stCondLst>
                            <p:childTnLst>
                              <p:par>
                                <p:cTn id="1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1720"/>
                            </p:stCondLst>
                            <p:childTnLst>
                              <p:par>
                                <p:cTn id="1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34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2220"/>
                            </p:stCondLst>
                            <p:childTnLst>
                              <p:par>
                                <p:cTn id="1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 nodeType="afterGroup">
                            <p:stCondLst>
                              <p:cond delay="272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34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3220"/>
                            </p:stCondLst>
                            <p:childTnLst>
                              <p:par>
                                <p:cTn id="14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 nodeType="afterGroup">
                            <p:stCondLst>
                              <p:cond delay="3720"/>
                            </p:stCondLst>
                            <p:childTnLst>
                              <p:par>
                                <p:cTn id="1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1667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9" dur="80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0" dur="80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80"/>
                                        <p:tgtEl>
                                          <p:spTgt spid="348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1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3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9" dur="500"/>
                                        <p:tgtEl>
                                          <p:spTgt spid="3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1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34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1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3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1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1" dur="500"/>
                                        <p:tgtEl>
                                          <p:spTgt spid="3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1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1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1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 nodeType="clickPar">
                      <p:stCondLst>
                        <p:cond delay="indefinite"/>
                      </p:stCondLst>
                      <p:childTnLst>
                        <p:par>
                          <p:cTn id="1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225000"/>
                                  </p:iterate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8" dur="80"/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9" dur="80"/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80"/>
                                        <p:tgtEl>
                                          <p:spTgt spid="34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0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0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0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11" presetID="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5" grpId="0" animBg="1"/>
      <p:bldP spid="34830" grpId="0" animBg="1"/>
      <p:bldP spid="34832" grpId="0" animBg="1"/>
      <p:bldP spid="34833" grpId="0"/>
      <p:bldP spid="34834" grpId="0" animBg="1"/>
      <p:bldP spid="34835" grpId="0"/>
      <p:bldP spid="34836" grpId="0"/>
      <p:bldP spid="34837" grpId="0"/>
      <p:bldP spid="34838" grpId="0" animBg="1"/>
      <p:bldP spid="34839" grpId="0" animBg="1"/>
      <p:bldP spid="34840" grpId="0" animBg="1"/>
      <p:bldP spid="34841" grpId="0" animBg="1"/>
      <p:bldP spid="34846" grpId="0"/>
      <p:bldP spid="34847" grpId="0"/>
      <p:bldP spid="34848" grpId="0"/>
      <p:bldP spid="34849" grpId="0"/>
      <p:bldP spid="34850" grpId="0" animBg="1"/>
      <p:bldP spid="34851" grpId="0" animBg="1"/>
      <p:bldP spid="34852" grpId="0" animBg="1"/>
      <p:bldP spid="34865" grpId="0" animBg="1"/>
      <p:bldP spid="34866" grpId="0" animBg="1"/>
      <p:bldP spid="34867" grpId="0" animBg="1"/>
      <p:bldP spid="34868" grpId="0" animBg="1"/>
      <p:bldP spid="34869" grpId="0" animBg="1"/>
      <p:bldP spid="34870" grpId="0" animBg="1"/>
      <p:bldP spid="34871" grpId="0" animBg="1"/>
      <p:bldP spid="34872" grpId="0" animBg="1"/>
      <p:bldP spid="34873" grpId="0" animBg="1"/>
      <p:bldP spid="3488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">
            <a:extLst>
              <a:ext uri="{FF2B5EF4-FFF2-40B4-BE49-F238E27FC236}">
                <a16:creationId xmlns:a16="http://schemas.microsoft.com/office/drawing/2014/main" id="{66822966-14BC-43B0-BE89-A30CA7386D35}"/>
              </a:ext>
            </a:extLst>
          </p:cNvPr>
          <p:cNvGrpSpPr>
            <a:grpSpLocks/>
          </p:cNvGrpSpPr>
          <p:nvPr/>
        </p:nvGrpSpPr>
        <p:grpSpPr bwMode="auto">
          <a:xfrm>
            <a:off x="2855914" y="1125539"/>
            <a:ext cx="2255837" cy="701675"/>
            <a:chOff x="914" y="935"/>
            <a:chExt cx="1421" cy="442"/>
          </a:xfrm>
        </p:grpSpPr>
        <p:sp>
          <p:nvSpPr>
            <p:cNvPr id="8240" name="Line 35">
              <a:extLst>
                <a:ext uri="{FF2B5EF4-FFF2-40B4-BE49-F238E27FC236}">
                  <a16:creationId xmlns:a16="http://schemas.microsoft.com/office/drawing/2014/main" id="{90267395-7E36-4316-850F-CD1B1CECB4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4" y="1064"/>
              <a:ext cx="468" cy="14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41" name="Text Box 36">
              <a:extLst>
                <a:ext uri="{FF2B5EF4-FFF2-40B4-BE49-F238E27FC236}">
                  <a16:creationId xmlns:a16="http://schemas.microsoft.com/office/drawing/2014/main" id="{7346EDF5-9225-4E6C-A658-3079E1CE55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1" y="935"/>
              <a:ext cx="1134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180975" algn="l"/>
                </a:tabLst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80975" algn="l"/>
                </a:tabLst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180975" algn="l"/>
                </a:tabLst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000" b="1">
                  <a:solidFill>
                    <a:srgbClr val="000000"/>
                  </a:solidFill>
                </a:rPr>
                <a:t>defines the process</a:t>
              </a:r>
            </a:p>
          </p:txBody>
        </p:sp>
      </p:grpSp>
      <p:sp>
        <p:nvSpPr>
          <p:cNvPr id="10272" name="AutoShape 32">
            <a:extLst>
              <a:ext uri="{FF2B5EF4-FFF2-40B4-BE49-F238E27FC236}">
                <a16:creationId xmlns:a16="http://schemas.microsoft.com/office/drawing/2014/main" id="{E9F4964F-258E-420B-A083-362E99B4F933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3321051" y="3013075"/>
            <a:ext cx="360363" cy="647700"/>
          </a:xfrm>
          <a:prstGeom prst="downArrow">
            <a:avLst>
              <a:gd name="adj1" fmla="val 20704"/>
              <a:gd name="adj2" fmla="val 71362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587417EB-1A5C-4395-AD0D-B6E9DA763F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1"/>
            <a:ext cx="9144000" cy="981075"/>
          </a:xfrm>
        </p:spPr>
        <p:txBody>
          <a:bodyPr/>
          <a:lstStyle/>
          <a:p>
            <a:pPr eaLnBrk="1" hangingPunct="1"/>
            <a:r>
              <a:rPr lang="en-GB" altLang="en-US" sz="4400"/>
              <a:t>Organising explanation text</a:t>
            </a:r>
          </a:p>
        </p:txBody>
      </p:sp>
      <p:sp>
        <p:nvSpPr>
          <p:cNvPr id="10274" name="AutoShape 34">
            <a:extLst>
              <a:ext uri="{FF2B5EF4-FFF2-40B4-BE49-F238E27FC236}">
                <a16:creationId xmlns:a16="http://schemas.microsoft.com/office/drawing/2014/main" id="{D4C70A7E-1480-458A-BF1C-76193E202876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2706688" y="1717676"/>
            <a:ext cx="360362" cy="792163"/>
          </a:xfrm>
          <a:prstGeom prst="downArrow">
            <a:avLst>
              <a:gd name="adj1" fmla="val 20704"/>
              <a:gd name="adj2" fmla="val 74893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0" name="AutoShape 20">
            <a:extLst>
              <a:ext uri="{FF2B5EF4-FFF2-40B4-BE49-F238E27FC236}">
                <a16:creationId xmlns:a16="http://schemas.microsoft.com/office/drawing/2014/main" id="{C770A622-879D-4FC2-8FAB-32BDD1C19195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1984376" y="1138238"/>
            <a:ext cx="1223963" cy="792162"/>
          </a:xfrm>
          <a:prstGeom prst="downArrow">
            <a:avLst>
              <a:gd name="adj1" fmla="val 57120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1" name="AutoShape 21">
            <a:extLst>
              <a:ext uri="{FF2B5EF4-FFF2-40B4-BE49-F238E27FC236}">
                <a16:creationId xmlns:a16="http://schemas.microsoft.com/office/drawing/2014/main" id="{33190039-4761-4636-83F9-0FCC1B2AAC60}"/>
              </a:ext>
            </a:extLst>
          </p:cNvPr>
          <p:cNvSpPr>
            <a:spLocks noChangeArrowheads="1"/>
          </p:cNvSpPr>
          <p:nvPr/>
        </p:nvSpPr>
        <p:spPr bwMode="auto">
          <a:xfrm rot="20006156" flipV="1">
            <a:off x="4503739" y="5929313"/>
            <a:ext cx="936625" cy="622300"/>
          </a:xfrm>
          <a:prstGeom prst="downArrow">
            <a:avLst>
              <a:gd name="adj1" fmla="val 57120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2" name="Text Box 22">
            <a:extLst>
              <a:ext uri="{FF2B5EF4-FFF2-40B4-BE49-F238E27FC236}">
                <a16:creationId xmlns:a16="http://schemas.microsoft.com/office/drawing/2014/main" id="{ED33B33A-9942-47B4-BF2A-204D67F650F3}"/>
              </a:ext>
            </a:extLst>
          </p:cNvPr>
          <p:cNvSpPr txBox="1">
            <a:spLocks noChangeArrowheads="1"/>
          </p:cNvSpPr>
          <p:nvPr/>
        </p:nvSpPr>
        <p:spPr bwMode="auto">
          <a:xfrm rot="20006156">
            <a:off x="2090738" y="1190626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Intro</a:t>
            </a:r>
          </a:p>
        </p:txBody>
      </p:sp>
      <p:sp>
        <p:nvSpPr>
          <p:cNvPr id="10263" name="Text Box 23">
            <a:extLst>
              <a:ext uri="{FF2B5EF4-FFF2-40B4-BE49-F238E27FC236}">
                <a16:creationId xmlns:a16="http://schemas.microsoft.com/office/drawing/2014/main" id="{D96C71F4-E16E-4DAC-80A5-F9A8D9DF0369}"/>
              </a:ext>
            </a:extLst>
          </p:cNvPr>
          <p:cNvSpPr txBox="1">
            <a:spLocks noChangeArrowheads="1"/>
          </p:cNvSpPr>
          <p:nvPr/>
        </p:nvSpPr>
        <p:spPr bwMode="auto">
          <a:xfrm rot="20006156">
            <a:off x="4611688" y="619918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End</a:t>
            </a:r>
          </a:p>
        </p:txBody>
      </p:sp>
      <p:sp>
        <p:nvSpPr>
          <p:cNvPr id="10266" name="Oval 26">
            <a:extLst>
              <a:ext uri="{FF2B5EF4-FFF2-40B4-BE49-F238E27FC236}">
                <a16:creationId xmlns:a16="http://schemas.microsoft.com/office/drawing/2014/main" id="{AD679229-C619-4487-8013-33D0941B316A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2851151" y="2438401"/>
            <a:ext cx="792163" cy="7921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7" name="Line 27">
            <a:extLst>
              <a:ext uri="{FF2B5EF4-FFF2-40B4-BE49-F238E27FC236}">
                <a16:creationId xmlns:a16="http://schemas.microsoft.com/office/drawing/2014/main" id="{7571774D-4CBD-4D38-948E-872F6395536B}"/>
              </a:ext>
            </a:extLst>
          </p:cNvPr>
          <p:cNvSpPr>
            <a:spLocks noChangeShapeType="1"/>
          </p:cNvSpPr>
          <p:nvPr/>
        </p:nvSpPr>
        <p:spPr bwMode="auto">
          <a:xfrm rot="20006156" flipH="1" flipV="1">
            <a:off x="2487614" y="2855913"/>
            <a:ext cx="358775" cy="2159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8" name="Line 28">
            <a:extLst>
              <a:ext uri="{FF2B5EF4-FFF2-40B4-BE49-F238E27FC236}">
                <a16:creationId xmlns:a16="http://schemas.microsoft.com/office/drawing/2014/main" id="{6808AF8F-056E-4347-A690-D4CCAD1CDD42}"/>
              </a:ext>
            </a:extLst>
          </p:cNvPr>
          <p:cNvSpPr>
            <a:spLocks noChangeShapeType="1"/>
          </p:cNvSpPr>
          <p:nvPr/>
        </p:nvSpPr>
        <p:spPr bwMode="auto">
          <a:xfrm rot="20006156" flipV="1">
            <a:off x="3375026" y="2200276"/>
            <a:ext cx="257175" cy="271463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9" name="Line 29">
            <a:extLst>
              <a:ext uri="{FF2B5EF4-FFF2-40B4-BE49-F238E27FC236}">
                <a16:creationId xmlns:a16="http://schemas.microsoft.com/office/drawing/2014/main" id="{BEDC1B9F-D483-4378-8102-398BEEE7DF91}"/>
              </a:ext>
            </a:extLst>
          </p:cNvPr>
          <p:cNvSpPr>
            <a:spLocks noChangeShapeType="1"/>
          </p:cNvSpPr>
          <p:nvPr/>
        </p:nvSpPr>
        <p:spPr bwMode="auto">
          <a:xfrm rot="20006156">
            <a:off x="4257675" y="3933825"/>
            <a:ext cx="166688" cy="2794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73" name="AutoShape 33">
            <a:extLst>
              <a:ext uri="{FF2B5EF4-FFF2-40B4-BE49-F238E27FC236}">
                <a16:creationId xmlns:a16="http://schemas.microsoft.com/office/drawing/2014/main" id="{FC874819-5FF1-47B3-8D68-09A9E8A5DDB9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3917951" y="4102100"/>
            <a:ext cx="360363" cy="863600"/>
          </a:xfrm>
          <a:prstGeom prst="downArrow">
            <a:avLst>
              <a:gd name="adj1" fmla="val 20704"/>
              <a:gd name="adj2" fmla="val 64316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65" name="Oval 25">
            <a:extLst>
              <a:ext uri="{FF2B5EF4-FFF2-40B4-BE49-F238E27FC236}">
                <a16:creationId xmlns:a16="http://schemas.microsoft.com/office/drawing/2014/main" id="{2035A620-0706-499B-AE39-6ABF73AADB28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3422651" y="3606801"/>
            <a:ext cx="792163" cy="7921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70" name="Line 30">
            <a:extLst>
              <a:ext uri="{FF2B5EF4-FFF2-40B4-BE49-F238E27FC236}">
                <a16:creationId xmlns:a16="http://schemas.microsoft.com/office/drawing/2014/main" id="{78BB52CB-5BD1-43F1-A60F-9D0B06ECF969}"/>
              </a:ext>
            </a:extLst>
          </p:cNvPr>
          <p:cNvSpPr>
            <a:spLocks noChangeShapeType="1"/>
          </p:cNvSpPr>
          <p:nvPr/>
        </p:nvSpPr>
        <p:spPr bwMode="auto">
          <a:xfrm rot="20006156" flipH="1" flipV="1">
            <a:off x="3167064" y="4217988"/>
            <a:ext cx="339725" cy="1143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71" name="Line 31">
            <a:extLst>
              <a:ext uri="{FF2B5EF4-FFF2-40B4-BE49-F238E27FC236}">
                <a16:creationId xmlns:a16="http://schemas.microsoft.com/office/drawing/2014/main" id="{715C3D7D-EC67-4EB1-BDD5-A97786D6D6E4}"/>
              </a:ext>
            </a:extLst>
          </p:cNvPr>
          <p:cNvSpPr>
            <a:spLocks noChangeShapeType="1"/>
          </p:cNvSpPr>
          <p:nvPr/>
        </p:nvSpPr>
        <p:spPr bwMode="auto">
          <a:xfrm rot="20006156">
            <a:off x="4030664" y="3606800"/>
            <a:ext cx="249237" cy="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69">
            <a:extLst>
              <a:ext uri="{FF2B5EF4-FFF2-40B4-BE49-F238E27FC236}">
                <a16:creationId xmlns:a16="http://schemas.microsoft.com/office/drawing/2014/main" id="{6AB13037-7E8B-4A65-AA67-433349AA5D2B}"/>
              </a:ext>
            </a:extLst>
          </p:cNvPr>
          <p:cNvGrpSpPr>
            <a:grpSpLocks/>
          </p:cNvGrpSpPr>
          <p:nvPr/>
        </p:nvGrpSpPr>
        <p:grpSpPr bwMode="auto">
          <a:xfrm>
            <a:off x="2495551" y="5805489"/>
            <a:ext cx="2233613" cy="719137"/>
            <a:chOff x="612" y="3657"/>
            <a:chExt cx="1407" cy="453"/>
          </a:xfrm>
        </p:grpSpPr>
        <p:sp>
          <p:nvSpPr>
            <p:cNvPr id="8238" name="Line 37">
              <a:extLst>
                <a:ext uri="{FF2B5EF4-FFF2-40B4-BE49-F238E27FC236}">
                  <a16:creationId xmlns:a16="http://schemas.microsoft.com/office/drawing/2014/main" id="{35C1D717-3CF5-4432-A183-F85D727624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974"/>
              <a:ext cx="545" cy="13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9" name="Text Box 38">
              <a:extLst>
                <a:ext uri="{FF2B5EF4-FFF2-40B4-BE49-F238E27FC236}">
                  <a16:creationId xmlns:a16="http://schemas.microsoft.com/office/drawing/2014/main" id="{6C8DDB4A-9187-45B7-BD2A-73A9FBAB8F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2" y="3657"/>
              <a:ext cx="999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180975" algn="l"/>
                </a:tabLst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80975" algn="l"/>
                </a:tabLst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180975" algn="l"/>
                </a:tabLst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000" b="1">
                  <a:solidFill>
                    <a:srgbClr val="000000"/>
                  </a:solidFill>
                </a:rPr>
                <a:t>neat last line</a:t>
              </a:r>
            </a:p>
          </p:txBody>
        </p:sp>
      </p:grpSp>
      <p:grpSp>
        <p:nvGrpSpPr>
          <p:cNvPr id="4" name="Group 92">
            <a:extLst>
              <a:ext uri="{FF2B5EF4-FFF2-40B4-BE49-F238E27FC236}">
                <a16:creationId xmlns:a16="http://schemas.microsoft.com/office/drawing/2014/main" id="{359EC2D9-526B-4E2F-8864-646295130699}"/>
              </a:ext>
            </a:extLst>
          </p:cNvPr>
          <p:cNvGrpSpPr>
            <a:grpSpLocks/>
          </p:cNvGrpSpPr>
          <p:nvPr/>
        </p:nvGrpSpPr>
        <p:grpSpPr bwMode="auto">
          <a:xfrm>
            <a:off x="6240464" y="3429000"/>
            <a:ext cx="4319587" cy="1728788"/>
            <a:chOff x="2971" y="2160"/>
            <a:chExt cx="2721" cy="1089"/>
          </a:xfrm>
        </p:grpSpPr>
        <p:sp>
          <p:nvSpPr>
            <p:cNvPr id="8236" name="Text Box 59">
              <a:extLst>
                <a:ext uri="{FF2B5EF4-FFF2-40B4-BE49-F238E27FC236}">
                  <a16:creationId xmlns:a16="http://schemas.microsoft.com/office/drawing/2014/main" id="{2CD74108-7F2D-4B5E-BBA8-EAC88DA922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16" y="2251"/>
              <a:ext cx="2676" cy="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tabLst>
                  <a:tab pos="180975" algn="l"/>
                </a:tabLst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80975" algn="l"/>
                </a:tabLst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tabLst>
                  <a:tab pos="180975" algn="l"/>
                </a:tabLst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80975" algn="l"/>
                </a:tabLst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200" b="1">
                  <a:solidFill>
                    <a:srgbClr val="000000"/>
                  </a:solidFill>
                </a:rPr>
                <a:t>When you have made your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200" b="1">
                  <a:solidFill>
                    <a:srgbClr val="000000"/>
                  </a:solidFill>
                </a:rPr>
                <a:t>flowchart skeleton, each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GB" altLang="en-US" sz="2200" b="1">
                  <a:solidFill>
                    <a:srgbClr val="000000"/>
                  </a:solidFill>
                </a:rPr>
                <a:t>blob gives you one paragraph (or section) in your writing.</a:t>
              </a:r>
            </a:p>
          </p:txBody>
        </p:sp>
        <p:sp>
          <p:nvSpPr>
            <p:cNvPr id="8237" name="Rectangle 60">
              <a:extLst>
                <a:ext uri="{FF2B5EF4-FFF2-40B4-BE49-F238E27FC236}">
                  <a16:creationId xmlns:a16="http://schemas.microsoft.com/office/drawing/2014/main" id="{B2BCB4DF-F649-4C83-8034-977D3ACC0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1" y="2160"/>
              <a:ext cx="2676" cy="1089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0305" name="AutoShape 65">
            <a:extLst>
              <a:ext uri="{FF2B5EF4-FFF2-40B4-BE49-F238E27FC236}">
                <a16:creationId xmlns:a16="http://schemas.microsoft.com/office/drawing/2014/main" id="{05D9B1FB-FDD3-46DC-A6E2-90CB36F107EE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4459288" y="5172075"/>
            <a:ext cx="360362" cy="863600"/>
          </a:xfrm>
          <a:prstGeom prst="downArrow">
            <a:avLst>
              <a:gd name="adj1" fmla="val 20704"/>
              <a:gd name="adj2" fmla="val 64317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6" name="Oval 66">
            <a:extLst>
              <a:ext uri="{FF2B5EF4-FFF2-40B4-BE49-F238E27FC236}">
                <a16:creationId xmlns:a16="http://schemas.microsoft.com/office/drawing/2014/main" id="{16997919-7B55-485F-9108-770FBA858050}"/>
              </a:ext>
            </a:extLst>
          </p:cNvPr>
          <p:cNvSpPr>
            <a:spLocks noChangeArrowheads="1"/>
          </p:cNvSpPr>
          <p:nvPr/>
        </p:nvSpPr>
        <p:spPr bwMode="auto">
          <a:xfrm rot="20006156">
            <a:off x="4065588" y="4867276"/>
            <a:ext cx="792162" cy="792163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7" name="Line 67">
            <a:extLst>
              <a:ext uri="{FF2B5EF4-FFF2-40B4-BE49-F238E27FC236}">
                <a16:creationId xmlns:a16="http://schemas.microsoft.com/office/drawing/2014/main" id="{FF14FE96-7331-40EB-9409-5C43DCB4170A}"/>
              </a:ext>
            </a:extLst>
          </p:cNvPr>
          <p:cNvSpPr>
            <a:spLocks noChangeShapeType="1"/>
          </p:cNvSpPr>
          <p:nvPr/>
        </p:nvSpPr>
        <p:spPr bwMode="auto">
          <a:xfrm rot="20006156" flipH="1" flipV="1">
            <a:off x="3756026" y="5448300"/>
            <a:ext cx="339725" cy="11430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8" name="Line 68">
            <a:extLst>
              <a:ext uri="{FF2B5EF4-FFF2-40B4-BE49-F238E27FC236}">
                <a16:creationId xmlns:a16="http://schemas.microsoft.com/office/drawing/2014/main" id="{A0495582-3BF2-4794-B12D-143C60254D17}"/>
              </a:ext>
            </a:extLst>
          </p:cNvPr>
          <p:cNvSpPr>
            <a:spLocks noChangeShapeType="1"/>
          </p:cNvSpPr>
          <p:nvPr/>
        </p:nvSpPr>
        <p:spPr bwMode="auto">
          <a:xfrm rot="20006156">
            <a:off x="4822825" y="5116513"/>
            <a:ext cx="249238" cy="0"/>
          </a:xfrm>
          <a:prstGeom prst="line">
            <a:avLst/>
          </a:prstGeom>
          <a:noFill/>
          <a:ln w="3810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12" name="Text Box 72">
            <a:extLst>
              <a:ext uri="{FF2B5EF4-FFF2-40B4-BE49-F238E27FC236}">
                <a16:creationId xmlns:a16="http://schemas.microsoft.com/office/drawing/2014/main" id="{E2CAE1C5-614F-4A06-87EE-2B822F963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1951" y="4365626"/>
            <a:ext cx="18002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the process in logically sequenced steps</a:t>
            </a:r>
          </a:p>
        </p:txBody>
      </p:sp>
      <p:sp>
        <p:nvSpPr>
          <p:cNvPr id="10313" name="Line 73">
            <a:extLst>
              <a:ext uri="{FF2B5EF4-FFF2-40B4-BE49-F238E27FC236}">
                <a16:creationId xmlns:a16="http://schemas.microsoft.com/office/drawing/2014/main" id="{DE765130-2C2D-4CC7-A503-72338E9897C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424114" y="3213100"/>
            <a:ext cx="503237" cy="10795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14" name="Rectangle 74">
            <a:extLst>
              <a:ext uri="{FF2B5EF4-FFF2-40B4-BE49-F238E27FC236}">
                <a16:creationId xmlns:a16="http://schemas.microsoft.com/office/drawing/2014/main" id="{A4D66957-F4E1-45BA-8A77-BB7E618C98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734050"/>
            <a:ext cx="4572000" cy="11239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219" name="Text Box 75">
            <a:extLst>
              <a:ext uri="{FF2B5EF4-FFF2-40B4-BE49-F238E27FC236}">
                <a16:creationId xmlns:a16="http://schemas.microsoft.com/office/drawing/2014/main" id="{7065F8DF-98F4-499F-BE9F-5B790DD7AD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67438" y="5870576"/>
            <a:ext cx="439261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400">
                <a:solidFill>
                  <a:srgbClr val="FFFFFF"/>
                </a:solidFill>
                <a:latin typeface="Gill Sans MT" panose="020B0502020104020203" pitchFamily="34" charset="0"/>
              </a:rPr>
              <a:t>Explanations can be complicated.  You may have to draft your flow chart several times.  But making the flow chart – and other diagrams – can help you understand the process better.</a:t>
            </a:r>
            <a:endParaRPr lang="en-GB" altLang="en-US" sz="1400">
              <a:solidFill>
                <a:srgbClr val="FFFFFF"/>
              </a:solidFill>
              <a:latin typeface="Gill Sans MT" panose="020B0502020104020203" pitchFamily="34" charset="0"/>
            </a:endParaRPr>
          </a:p>
        </p:txBody>
      </p:sp>
      <p:sp>
        <p:nvSpPr>
          <p:cNvPr id="10316" name="AutoShape 76">
            <a:extLst>
              <a:ext uri="{FF2B5EF4-FFF2-40B4-BE49-F238E27FC236}">
                <a16:creationId xmlns:a16="http://schemas.microsoft.com/office/drawing/2014/main" id="{E9252E54-7D0B-4957-A59B-DD4B4BF11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4489" y="1989139"/>
            <a:ext cx="720725" cy="287337"/>
          </a:xfrm>
          <a:prstGeom prst="rightArrow">
            <a:avLst>
              <a:gd name="adj1" fmla="val 21546"/>
              <a:gd name="adj2" fmla="val 85085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17" name="AutoShape 77">
            <a:extLst>
              <a:ext uri="{FF2B5EF4-FFF2-40B4-BE49-F238E27FC236}">
                <a16:creationId xmlns:a16="http://schemas.microsoft.com/office/drawing/2014/main" id="{17C6D72B-3A77-4725-8D24-390192EAE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2975" y="1484314"/>
            <a:ext cx="865188" cy="1296987"/>
          </a:xfrm>
          <a:prstGeom prst="rightArrow">
            <a:avLst>
              <a:gd name="adj1" fmla="val 55907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oup 78">
            <a:extLst>
              <a:ext uri="{FF2B5EF4-FFF2-40B4-BE49-F238E27FC236}">
                <a16:creationId xmlns:a16="http://schemas.microsoft.com/office/drawing/2014/main" id="{60E80545-0076-42CD-8EE4-9EBDFBD8D970}"/>
              </a:ext>
            </a:extLst>
          </p:cNvPr>
          <p:cNvGrpSpPr>
            <a:grpSpLocks/>
          </p:cNvGrpSpPr>
          <p:nvPr/>
        </p:nvGrpSpPr>
        <p:grpSpPr bwMode="auto">
          <a:xfrm>
            <a:off x="7624764" y="1531938"/>
            <a:ext cx="1138237" cy="1135062"/>
            <a:chOff x="4529" y="3091"/>
            <a:chExt cx="955" cy="953"/>
          </a:xfrm>
        </p:grpSpPr>
        <p:sp>
          <p:nvSpPr>
            <p:cNvPr id="8231" name="Oval 79">
              <a:extLst>
                <a:ext uri="{FF2B5EF4-FFF2-40B4-BE49-F238E27FC236}">
                  <a16:creationId xmlns:a16="http://schemas.microsoft.com/office/drawing/2014/main" id="{710E484D-7FD8-4905-92CD-7057478B85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29" y="3092"/>
              <a:ext cx="952" cy="952"/>
            </a:xfrm>
            <a:prstGeom prst="ellipse">
              <a:avLst/>
            </a:prstGeom>
            <a:noFill/>
            <a:ln w="38100">
              <a:solidFill>
                <a:srgbClr val="8F214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2" name="AutoShape 80">
              <a:extLst>
                <a:ext uri="{FF2B5EF4-FFF2-40B4-BE49-F238E27FC236}">
                  <a16:creationId xmlns:a16="http://schemas.microsoft.com/office/drawing/2014/main" id="{E23BBB33-773E-4019-BD1E-DD3FBC83578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8704278" flipH="1" flipV="1">
              <a:off x="4705" y="3091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3" name="AutoShape 81">
              <a:extLst>
                <a:ext uri="{FF2B5EF4-FFF2-40B4-BE49-F238E27FC236}">
                  <a16:creationId xmlns:a16="http://schemas.microsoft.com/office/drawing/2014/main" id="{A86FA597-D480-4C67-BA73-3E611D7F25C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7495722" flipH="1" flipV="1">
              <a:off x="5348" y="3262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4" name="AutoShape 82">
              <a:extLst>
                <a:ext uri="{FF2B5EF4-FFF2-40B4-BE49-F238E27FC236}">
                  <a16:creationId xmlns:a16="http://schemas.microsoft.com/office/drawing/2014/main" id="{AC2F9089-DEFF-4E85-80FB-0A87907D52A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554761" flipH="1" flipV="1">
              <a:off x="5193" y="3900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8235" name="AutoShape 83">
              <a:extLst>
                <a:ext uri="{FF2B5EF4-FFF2-40B4-BE49-F238E27FC236}">
                  <a16:creationId xmlns:a16="http://schemas.microsoft.com/office/drawing/2014/main" id="{3E439A48-A99A-45F7-8858-658E2B1F394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3602399" flipH="1" flipV="1">
              <a:off x="4532" y="3744"/>
              <a:ext cx="136" cy="136"/>
            </a:xfrm>
            <a:prstGeom prst="rightArrow">
              <a:avLst>
                <a:gd name="adj1" fmla="val 47056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0324" name="Oval 84">
            <a:extLst>
              <a:ext uri="{FF2B5EF4-FFF2-40B4-BE49-F238E27FC236}">
                <a16:creationId xmlns:a16="http://schemas.microsoft.com/office/drawing/2014/main" id="{B58AB998-E923-4A5D-AA13-50AB86E44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538" y="1341438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5" name="Oval 85">
            <a:extLst>
              <a:ext uri="{FF2B5EF4-FFF2-40B4-BE49-F238E27FC236}">
                <a16:creationId xmlns:a16="http://schemas.microsoft.com/office/drawing/2014/main" id="{4FD110FD-080E-4D1F-AD66-7C7693245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538" y="2422525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6" name="Oval 86">
            <a:extLst>
              <a:ext uri="{FF2B5EF4-FFF2-40B4-BE49-F238E27FC236}">
                <a16:creationId xmlns:a16="http://schemas.microsoft.com/office/drawing/2014/main" id="{61B6D211-BAFC-4C2A-8939-3738B0D95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6013" y="1882775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7" name="Oval 87">
            <a:extLst>
              <a:ext uri="{FF2B5EF4-FFF2-40B4-BE49-F238E27FC236}">
                <a16:creationId xmlns:a16="http://schemas.microsoft.com/office/drawing/2014/main" id="{B336FBC4-457D-4C58-ADD5-8B9925752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82013" y="1882775"/>
            <a:ext cx="431800" cy="4318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F214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8" name="AutoShape 88">
            <a:extLst>
              <a:ext uri="{FF2B5EF4-FFF2-40B4-BE49-F238E27FC236}">
                <a16:creationId xmlns:a16="http://schemas.microsoft.com/office/drawing/2014/main" id="{C472E104-4B30-462E-9ED8-ECC5DF850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5876" y="1989139"/>
            <a:ext cx="720725" cy="287337"/>
          </a:xfrm>
          <a:prstGeom prst="rightArrow">
            <a:avLst>
              <a:gd name="adj1" fmla="val 21546"/>
              <a:gd name="adj2" fmla="val 85085"/>
            </a:avLst>
          </a:prstGeom>
          <a:solidFill>
            <a:srgbClr val="8F2140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29" name="AutoShape 89">
            <a:extLst>
              <a:ext uri="{FF2B5EF4-FFF2-40B4-BE49-F238E27FC236}">
                <a16:creationId xmlns:a16="http://schemas.microsoft.com/office/drawing/2014/main" id="{7544D27E-018C-4F69-872F-3D639BF938A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625014" y="1628776"/>
            <a:ext cx="720725" cy="1008063"/>
          </a:xfrm>
          <a:prstGeom prst="rightArrow">
            <a:avLst>
              <a:gd name="adj1" fmla="val 55907"/>
              <a:gd name="adj2" fmla="val 100000"/>
            </a:avLst>
          </a:prstGeom>
          <a:solidFill>
            <a:srgbClr val="F6D6DF"/>
          </a:solidFill>
          <a:ln w="38100">
            <a:solidFill>
              <a:srgbClr val="8F214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30" name="Text Box 90">
            <a:extLst>
              <a:ext uri="{FF2B5EF4-FFF2-40B4-BE49-F238E27FC236}">
                <a16:creationId xmlns:a16="http://schemas.microsoft.com/office/drawing/2014/main" id="{7AD2140C-4EA3-468C-A018-DECA0DA94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1538" y="1916114"/>
            <a:ext cx="863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2000" b="1">
                <a:solidFill>
                  <a:srgbClr val="000000"/>
                </a:solidFill>
              </a:rPr>
              <a:t>Intro</a:t>
            </a:r>
          </a:p>
        </p:txBody>
      </p:sp>
      <p:sp>
        <p:nvSpPr>
          <p:cNvPr id="10331" name="Text Box 91">
            <a:extLst>
              <a:ext uri="{FF2B5EF4-FFF2-40B4-BE49-F238E27FC236}">
                <a16:creationId xmlns:a16="http://schemas.microsoft.com/office/drawing/2014/main" id="{3DE5DF7A-FA8B-45BC-AC26-9981E9C59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25013" y="1989138"/>
            <a:ext cx="863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80975" algn="l"/>
              </a:tabLst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80975" algn="l"/>
              </a:tabLst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80975" algn="l"/>
              </a:tabLst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80975" algn="l"/>
              </a:tabLst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800" b="1">
                <a:solidFill>
                  <a:srgbClr val="000000"/>
                </a:solidFill>
              </a:rPr>
              <a:t>End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0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0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0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0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10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6" presetID="27" presetClass="entr" presetSubtype="0" fill="hold" grpId="0" nodeType="afterEffect">
                                  <p:stCondLst>
                                    <p:cond delay="3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103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103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103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0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1000"/>
                                        <p:tgtEl>
                                          <p:spTgt spid="10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1000"/>
                                        <p:tgtEl>
                                          <p:spTgt spid="10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0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1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10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0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1000"/>
                                        <p:tgtEl>
                                          <p:spTgt spid="10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 nodeType="clickPar">
                      <p:stCondLst>
                        <p:cond delay="indefinite"/>
                      </p:stCondLst>
                      <p:childTnLst>
                        <p:par>
                          <p:cTn id="1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6" dur="1000"/>
                                        <p:tgtEl>
                                          <p:spTgt spid="10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2" grpId="0" animBg="1"/>
      <p:bldP spid="10242" grpId="0" animBg="1"/>
      <p:bldP spid="10274" grpId="0" animBg="1"/>
      <p:bldP spid="10260" grpId="0" animBg="1"/>
      <p:bldP spid="10261" grpId="0" animBg="1"/>
      <p:bldP spid="10262" grpId="0"/>
      <p:bldP spid="10263" grpId="0"/>
      <p:bldP spid="10266" grpId="0" animBg="1"/>
      <p:bldP spid="10273" grpId="0" animBg="1"/>
      <p:bldP spid="10265" grpId="0" animBg="1"/>
      <p:bldP spid="10305" grpId="0" animBg="1"/>
      <p:bldP spid="10306" grpId="0" animBg="1"/>
      <p:bldP spid="10312" grpId="0"/>
      <p:bldP spid="10314" grpId="0" animBg="1"/>
      <p:bldP spid="10316" grpId="0" animBg="1"/>
      <p:bldP spid="10317" grpId="0" animBg="1"/>
      <p:bldP spid="10324" grpId="0" animBg="1"/>
      <p:bldP spid="10325" grpId="0" animBg="1"/>
      <p:bldP spid="10326" grpId="0" animBg="1"/>
      <p:bldP spid="10327" grpId="0" animBg="1"/>
      <p:bldP spid="10328" grpId="0" animBg="1"/>
      <p:bldP spid="10329" grpId="0" animBg="1"/>
      <p:bldP spid="10330" grpId="0"/>
      <p:bldP spid="1033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444EF9C7-1237-42C8-9292-3716FB798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579439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Explanation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B30F8EC-B35B-4541-9BFF-2D43524552FC}"/>
              </a:ext>
            </a:extLst>
          </p:cNvPr>
          <p:cNvGrpSpPr>
            <a:grpSpLocks/>
          </p:cNvGrpSpPr>
          <p:nvPr/>
        </p:nvGrpSpPr>
        <p:grpSpPr bwMode="auto">
          <a:xfrm>
            <a:off x="2170114" y="2667001"/>
            <a:ext cx="7851775" cy="1662113"/>
            <a:chOff x="645952" y="2667699"/>
            <a:chExt cx="7852096" cy="166102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CC7AB50-DBD9-4FBB-9F0F-8C52B2C1C310}"/>
                </a:ext>
              </a:extLst>
            </p:cNvPr>
            <p:cNvSpPr/>
            <p:nvPr/>
          </p:nvSpPr>
          <p:spPr>
            <a:xfrm>
              <a:off x="2031896" y="2667699"/>
              <a:ext cx="1268465" cy="1661020"/>
            </a:xfrm>
            <a:prstGeom prst="rect">
              <a:avLst/>
            </a:prstGeom>
            <a:solidFill>
              <a:srgbClr val="4F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F235098-1959-4B91-8779-FF924A227E77}"/>
                </a:ext>
              </a:extLst>
            </p:cNvPr>
            <p:cNvSpPr/>
            <p:nvPr/>
          </p:nvSpPr>
          <p:spPr>
            <a:xfrm>
              <a:off x="2893944" y="2667699"/>
              <a:ext cx="5604104" cy="1661020"/>
            </a:xfrm>
            <a:prstGeom prst="rect">
              <a:avLst/>
            </a:prstGeom>
            <a:solidFill>
              <a:srgbClr val="4F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/>
                <a:t>Tells us how something works or gives us information about something.</a:t>
              </a:r>
            </a:p>
          </p:txBody>
        </p:sp>
        <p:sp>
          <p:nvSpPr>
            <p:cNvPr id="2" name="Arrow: Pentagon 1">
              <a:extLst>
                <a:ext uri="{FF2B5EF4-FFF2-40B4-BE49-F238E27FC236}">
                  <a16:creationId xmlns:a16="http://schemas.microsoft.com/office/drawing/2014/main" id="{82CCAA41-0535-4712-9F6F-65451886AA59}"/>
                </a:ext>
              </a:extLst>
            </p:cNvPr>
            <p:cNvSpPr/>
            <p:nvPr/>
          </p:nvSpPr>
          <p:spPr>
            <a:xfrm>
              <a:off x="645952" y="2667699"/>
              <a:ext cx="2247992" cy="1661020"/>
            </a:xfrm>
            <a:prstGeom prst="homePlat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dirty="0">
                  <a:solidFill>
                    <a:schemeClr val="tx1"/>
                  </a:solidFill>
                </a:rPr>
                <a:t>Purpose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C8857FCE-915A-40E5-8228-843989B80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Structure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F1ADCF-E86E-4620-8364-E0898A661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general statement is used to introduce the topic of explanation.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34A615-45D5-4D07-9CE3-F15D06546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36391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series of logical steps explaining how or why something occurs.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A7AD4B-10FD-46D5-9827-9CD6B440A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889" y="5783264"/>
            <a:ext cx="792638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Steps continue until the final state is produced or the explanation is complete.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1A09648-2B09-4D77-A9BA-F8B7E3AE66F0}"/>
              </a:ext>
            </a:extLst>
          </p:cNvPr>
          <p:cNvGrpSpPr>
            <a:grpSpLocks/>
          </p:cNvGrpSpPr>
          <p:nvPr/>
        </p:nvGrpSpPr>
        <p:grpSpPr bwMode="auto">
          <a:xfrm>
            <a:off x="2273300" y="2038351"/>
            <a:ext cx="7639050" cy="1223963"/>
            <a:chOff x="749034" y="2037621"/>
            <a:chExt cx="7639316" cy="12254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0D5361D-B34E-4472-A030-684C5B77C948}"/>
                </a:ext>
              </a:extLst>
            </p:cNvPr>
            <p:cNvSpPr/>
            <p:nvPr/>
          </p:nvSpPr>
          <p:spPr>
            <a:xfrm>
              <a:off x="1938113" y="2223577"/>
              <a:ext cx="6450237" cy="947262"/>
            </a:xfrm>
            <a:prstGeom prst="rect">
              <a:avLst/>
            </a:prstGeom>
            <a:solidFill>
              <a:srgbClr val="6CBB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There are lots of things we can do to stay healthy and to keep illnesses away.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4E03029-1D6A-4051-A126-ADE12D61E5B2}"/>
                </a:ext>
              </a:extLst>
            </p:cNvPr>
            <p:cNvSpPr/>
            <p:nvPr/>
          </p:nvSpPr>
          <p:spPr>
            <a:xfrm>
              <a:off x="1368181" y="2226756"/>
              <a:ext cx="569933" cy="947262"/>
            </a:xfrm>
            <a:prstGeom prst="rect">
              <a:avLst/>
            </a:prstGeom>
            <a:solidFill>
              <a:srgbClr val="6CBB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pic>
          <p:nvPicPr>
            <p:cNvPr id="10254" name="Picture 18">
              <a:extLst>
                <a:ext uri="{FF2B5EF4-FFF2-40B4-BE49-F238E27FC236}">
                  <a16:creationId xmlns:a16="http://schemas.microsoft.com/office/drawing/2014/main" id="{E6DA2381-D736-4A48-988A-A81CCED0B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34" y="2037621"/>
              <a:ext cx="1188823" cy="1225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3EE827-1C9A-478D-BFD7-B99FC143BD59}"/>
              </a:ext>
            </a:extLst>
          </p:cNvPr>
          <p:cNvGrpSpPr>
            <a:grpSpLocks/>
          </p:cNvGrpSpPr>
          <p:nvPr/>
        </p:nvGrpSpPr>
        <p:grpSpPr bwMode="auto">
          <a:xfrm>
            <a:off x="2300289" y="3895725"/>
            <a:ext cx="7551737" cy="1676400"/>
            <a:chOff x="776054" y="3896357"/>
            <a:chExt cx="7551214" cy="1676545"/>
          </a:xfrm>
        </p:grpSpPr>
        <p:grpSp>
          <p:nvGrpSpPr>
            <p:cNvPr id="10248" name="Group 24">
              <a:extLst>
                <a:ext uri="{FF2B5EF4-FFF2-40B4-BE49-F238E27FC236}">
                  <a16:creationId xmlns:a16="http://schemas.microsoft.com/office/drawing/2014/main" id="{9908FC0F-F5A5-4F62-A943-891F1B5E16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054" y="4004848"/>
              <a:ext cx="6832761" cy="1548394"/>
              <a:chOff x="776054" y="4004848"/>
              <a:chExt cx="6832761" cy="1548394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21965C4-B4D5-4A8D-8EAD-B680744F2CAE}"/>
                  </a:ext>
                </a:extLst>
              </p:cNvPr>
              <p:cNvSpPr/>
              <p:nvPr/>
            </p:nvSpPr>
            <p:spPr>
              <a:xfrm>
                <a:off x="776054" y="4004316"/>
                <a:ext cx="6170185" cy="1549534"/>
              </a:xfrm>
              <a:prstGeom prst="rect">
                <a:avLst/>
              </a:prstGeom>
              <a:solidFill>
                <a:srgbClr val="4F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sz="2000" dirty="0"/>
                  <a:t>The best drinks for staying healthy are water and milk. Fruit juices can be good for us but they can have a lot of sugar in them. Fizzy drinks are not good for us at all.</a:t>
                </a: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85079BBA-7176-4EA4-8219-B98428C2AC2E}"/>
                  </a:ext>
                </a:extLst>
              </p:cNvPr>
              <p:cNvSpPr/>
              <p:nvPr/>
            </p:nvSpPr>
            <p:spPr>
              <a:xfrm>
                <a:off x="6946239" y="4004316"/>
                <a:ext cx="661942" cy="1549534"/>
              </a:xfrm>
              <a:prstGeom prst="rect">
                <a:avLst/>
              </a:prstGeom>
              <a:solidFill>
                <a:srgbClr val="4F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2000" dirty="0"/>
              </a:p>
            </p:txBody>
          </p:sp>
        </p:grpSp>
        <p:pic>
          <p:nvPicPr>
            <p:cNvPr id="10249" name="Picture 21">
              <a:extLst>
                <a:ext uri="{FF2B5EF4-FFF2-40B4-BE49-F238E27FC236}">
                  <a16:creationId xmlns:a16="http://schemas.microsoft.com/office/drawing/2014/main" id="{D121609D-6180-424A-BE87-579B22A13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5507" y="3896357"/>
              <a:ext cx="1121761" cy="1676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45BF2B77-2705-4D9B-AE9F-EFC4B684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72C7011-EBA2-4E9B-9C0E-E98EB9DDF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Explanations are written in the present tense.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AAA861-5C34-4397-8094-F67764B58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888" y="3181351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Conjunctions that signal time are used in explanations.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A17359-B410-4936-BEF1-E54118738A28}"/>
              </a:ext>
            </a:extLst>
          </p:cNvPr>
          <p:cNvSpPr/>
          <p:nvPr/>
        </p:nvSpPr>
        <p:spPr>
          <a:xfrm>
            <a:off x="1989139" y="3790950"/>
            <a:ext cx="8220075" cy="77470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then                     next                     several months later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242575-4D32-4F16-94DB-85D76989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4889" y="4752976"/>
            <a:ext cx="792638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Explanations are written </a:t>
            </a:r>
            <a:r>
              <a:rPr lang="en-GB" altLang="en-US">
                <a:solidFill>
                  <a:schemeClr val="tx1"/>
                </a:solidFill>
              </a:rPr>
              <a:t>using causal </a:t>
            </a:r>
            <a:r>
              <a:rPr lang="en-GB" altLang="en-US" dirty="0">
                <a:solidFill>
                  <a:schemeClr val="tx1"/>
                </a:solidFill>
              </a:rPr>
              <a:t>connectives.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BF4F8B-FB11-441F-9375-DBDFE37BA528}"/>
              </a:ext>
            </a:extLst>
          </p:cNvPr>
          <p:cNvSpPr/>
          <p:nvPr/>
        </p:nvSpPr>
        <p:spPr>
          <a:xfrm>
            <a:off x="1989139" y="5313363"/>
            <a:ext cx="8220075" cy="7731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because                     so                     this causes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65A031A-CC9F-4599-8D4D-B8B715343BFA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1849438"/>
            <a:ext cx="8636000" cy="1331912"/>
            <a:chOff x="457200" y="1848770"/>
            <a:chExt cx="8635933" cy="133312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83DE4D3-999C-4D1D-82C2-7D31EE58F95E}"/>
                </a:ext>
              </a:extLst>
            </p:cNvPr>
            <p:cNvSpPr/>
            <p:nvPr/>
          </p:nvSpPr>
          <p:spPr>
            <a:xfrm>
              <a:off x="457200" y="2206282"/>
              <a:ext cx="8220011" cy="788117"/>
            </a:xfrm>
            <a:prstGeom prst="rect">
              <a:avLst/>
            </a:prstGeom>
            <a:solidFill>
              <a:srgbClr val="F7C5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Many birds fly south</a:t>
              </a:r>
            </a:p>
          </p:txBody>
        </p:sp>
        <p:pic>
          <p:nvPicPr>
            <p:cNvPr id="11274" name="Picture 11">
              <a:extLst>
                <a:ext uri="{FF2B5EF4-FFF2-40B4-BE49-F238E27FC236}">
                  <a16:creationId xmlns:a16="http://schemas.microsoft.com/office/drawing/2014/main" id="{EA4624E8-4E6D-4A12-BCFA-8A8AD68C6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588" y="1926010"/>
              <a:ext cx="1024217" cy="1255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5" name="Picture 15">
              <a:extLst>
                <a:ext uri="{FF2B5EF4-FFF2-40B4-BE49-F238E27FC236}">
                  <a16:creationId xmlns:a16="http://schemas.microsoft.com/office/drawing/2014/main" id="{861F6413-CCAC-4207-AE3D-E3C303F4AC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6503" y="1848770"/>
              <a:ext cx="1176630" cy="1268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1" grpId="0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1249E5DD-C14C-4DAD-9285-6BAB84E2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505391-76A9-49D8-A1C1-E69E49412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Title</a:t>
            </a:r>
            <a:r>
              <a:rPr lang="en-GB" altLang="en-US">
                <a:solidFill>
                  <a:schemeClr val="tx1"/>
                </a:solidFill>
              </a:rPr>
              <a:t> – explains what the text is for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Opening Statement </a:t>
            </a:r>
            <a:r>
              <a:rPr lang="en-GB" altLang="en-US">
                <a:solidFill>
                  <a:schemeClr val="tx1"/>
                </a:solidFill>
              </a:rPr>
              <a:t>– about the subject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Clear, simple points </a:t>
            </a:r>
            <a:r>
              <a:rPr lang="en-GB" altLang="en-US">
                <a:solidFill>
                  <a:schemeClr val="tx1"/>
                </a:solidFill>
              </a:rPr>
              <a:t>about why or how something occurs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b="1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Technical words </a:t>
            </a:r>
            <a:r>
              <a:rPr lang="en-GB" altLang="en-US">
                <a:solidFill>
                  <a:schemeClr val="tx1"/>
                </a:solidFill>
              </a:rPr>
              <a:t>– where appropriate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Conjunctions</a:t>
            </a:r>
            <a:r>
              <a:rPr lang="en-GB" altLang="en-US">
                <a:solidFill>
                  <a:schemeClr val="tx1"/>
                </a:solidFill>
              </a:rPr>
              <a:t> – e.g. because, resulting in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Present tense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Summary Paragraph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0CA92397-4EA8-4DC8-943B-ADDAD9403650}"/>
              </a:ext>
            </a:extLst>
          </p:cNvPr>
          <p:cNvSpPr/>
          <p:nvPr/>
        </p:nvSpPr>
        <p:spPr>
          <a:xfrm>
            <a:off x="4762501" y="4429125"/>
            <a:ext cx="2117725" cy="1930400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Using </a:t>
            </a: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how</a:t>
            </a:r>
            <a:r>
              <a:rPr lang="en-GB" dirty="0">
                <a:latin typeface="Twinkl SemiBold" pitchFamily="2" charset="0"/>
              </a:rPr>
              <a:t> or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</a:t>
            </a:r>
            <a:r>
              <a:rPr lang="en-GB" dirty="0">
                <a:latin typeface="Twinkl SemiBold" pitchFamily="2" charset="0"/>
              </a:rPr>
              <a:t> in a title helps.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2F107E-E3D8-4984-B1EF-A254A1A0F77A}"/>
              </a:ext>
            </a:extLst>
          </p:cNvPr>
          <p:cNvSpPr/>
          <p:nvPr/>
        </p:nvSpPr>
        <p:spPr>
          <a:xfrm>
            <a:off x="3157538" y="492126"/>
            <a:ext cx="2532062" cy="2371725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clear title </a:t>
            </a:r>
            <a:r>
              <a:rPr lang="en-GB" dirty="0">
                <a:latin typeface="Twinkl SemiBold" pitchFamily="2" charset="0"/>
              </a:rPr>
              <a:t>that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indicates </a:t>
            </a:r>
            <a:r>
              <a:rPr lang="en-GB" dirty="0">
                <a:latin typeface="Twinkl SemiBold" pitchFamily="2" charset="0"/>
              </a:rPr>
              <a:t>what you are writing about.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BE5D721-471D-49D8-B9F1-E02F3ABB7EF2}"/>
              </a:ext>
            </a:extLst>
          </p:cNvPr>
          <p:cNvSpPr/>
          <p:nvPr/>
        </p:nvSpPr>
        <p:spPr>
          <a:xfrm>
            <a:off x="4632326" y="1944689"/>
            <a:ext cx="3171825" cy="296068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Title and Introduction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ACAD5DF-35C8-470B-A65A-F0C5F33FE50A}"/>
              </a:ext>
            </a:extLst>
          </p:cNvPr>
          <p:cNvSpPr/>
          <p:nvPr/>
        </p:nvSpPr>
        <p:spPr>
          <a:xfrm>
            <a:off x="2673350" y="2986088"/>
            <a:ext cx="2332038" cy="2106612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the first paragraph to introduce the subject to the reader.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BBC2BFD-E7AB-4641-B968-A401047CFE19}"/>
              </a:ext>
            </a:extLst>
          </p:cNvPr>
          <p:cNvSpPr/>
          <p:nvPr/>
        </p:nvSpPr>
        <p:spPr>
          <a:xfrm>
            <a:off x="7170739" y="3162300"/>
            <a:ext cx="2593975" cy="2400300"/>
          </a:xfrm>
          <a:prstGeom prst="ellipse">
            <a:avLst/>
          </a:prstGeom>
          <a:solidFill>
            <a:srgbClr val="F6C5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Try to make the title intrigue the reader.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 do sloths hang about?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D5A336-40F3-47EC-9256-E56149062975}"/>
              </a:ext>
            </a:extLst>
          </p:cNvPr>
          <p:cNvSpPr/>
          <p:nvPr/>
        </p:nvSpPr>
        <p:spPr>
          <a:xfrm>
            <a:off x="5961064" y="542925"/>
            <a:ext cx="2460625" cy="2274888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Decide whether to use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diagrams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charts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illustrations</a:t>
            </a:r>
            <a:r>
              <a:rPr lang="en-GB" sz="1600" dirty="0">
                <a:latin typeface="Twinkl SemiBold" pitchFamily="2" charset="0"/>
              </a:rPr>
              <a:t> or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flow charts </a:t>
            </a:r>
            <a:r>
              <a:rPr lang="en-GB" sz="1600" dirty="0">
                <a:latin typeface="Twinkl SemiBold" pitchFamily="2" charset="0"/>
              </a:rPr>
              <a:t>to help explain.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957D982-1FE6-4F79-ACAE-CEB8C88A2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4919664"/>
            <a:ext cx="27432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47E4E7F1-6C74-4720-B66C-0708C4584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600"/>
              <a:t>Organise the writing and illustrations to explain: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A044C0-333D-446B-859A-91B0B5663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you need.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How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Why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and where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it is used for.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Add in extra, interesting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BD04BDC-CB18-4760-92CD-71118D8C5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4564" y="1106489"/>
            <a:ext cx="57626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 with an exclamation or question.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DB0A09-1E8D-4A02-ACB7-90CF10B1C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78301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49F99D-59B4-409F-B00E-CA5AF4609A0A}"/>
              </a:ext>
            </a:extLst>
          </p:cNvPr>
          <p:cNvSpPr/>
          <p:nvPr/>
        </p:nvSpPr>
        <p:spPr>
          <a:xfrm>
            <a:off x="1981200" y="4513264"/>
            <a:ext cx="8237538" cy="1285875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Strange as it may seem…,</a:t>
            </a:r>
          </a:p>
          <a:p>
            <a:pPr algn="ctr">
              <a:defRPr/>
            </a:pPr>
            <a:endParaRPr lang="en-GB" sz="2000" dirty="0"/>
          </a:p>
          <a:p>
            <a:pPr algn="ctr">
              <a:defRPr/>
            </a:pPr>
            <a:r>
              <a:rPr lang="en-GB" sz="2000" dirty="0"/>
              <a:t>Not many people know that…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B2190AB-25D9-4431-900C-9E0D8872D24F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427039"/>
            <a:ext cx="8237538" cy="3013075"/>
            <a:chOff x="457201" y="427801"/>
            <a:chExt cx="8236852" cy="301168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30A1CCC-89A0-4598-AB6C-AA48225564B7}"/>
                </a:ext>
              </a:extLst>
            </p:cNvPr>
            <p:cNvSpPr/>
            <p:nvPr/>
          </p:nvSpPr>
          <p:spPr>
            <a:xfrm>
              <a:off x="6686032" y="2206567"/>
              <a:ext cx="200802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C6D6300-3A29-4261-964B-A4F0BA53C44C}"/>
                </a:ext>
              </a:extLst>
            </p:cNvPr>
            <p:cNvSpPr/>
            <p:nvPr/>
          </p:nvSpPr>
          <p:spPr>
            <a:xfrm>
              <a:off x="457201" y="2206567"/>
              <a:ext cx="622883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Beware – whirlwinds can kill!</a:t>
              </a:r>
            </a:p>
            <a:p>
              <a:pPr algn="ctr">
                <a:defRPr/>
              </a:pPr>
              <a:endParaRPr lang="en-GB" sz="2000" dirty="0"/>
            </a:p>
            <a:p>
              <a:pPr algn="ctr">
                <a:defRPr/>
              </a:pPr>
              <a:r>
                <a:rPr lang="en-GB" sz="2000" dirty="0"/>
                <a:t>Did you know...?</a:t>
              </a:r>
            </a:p>
          </p:txBody>
        </p:sp>
        <p:pic>
          <p:nvPicPr>
            <p:cNvPr id="15368" name="Picture 12">
              <a:extLst>
                <a:ext uri="{FF2B5EF4-FFF2-40B4-BE49-F238E27FC236}">
                  <a16:creationId xmlns:a16="http://schemas.microsoft.com/office/drawing/2014/main" id="{3C8CA1BD-08D6-489E-92D3-B694C8C89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9472" y="427801"/>
              <a:ext cx="3194581" cy="3011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C3DB299-CEB0-49E6-B362-E01C700D90FA}"/>
              </a:ext>
            </a:extLst>
          </p:cNvPr>
          <p:cNvSpPr/>
          <p:nvPr/>
        </p:nvSpPr>
        <p:spPr>
          <a:xfrm>
            <a:off x="6745289" y="4125913"/>
            <a:ext cx="2117725" cy="1928812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Relate the ending to the reader.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A29A325-7CE3-4EE9-9E63-8EC681F676DB}"/>
              </a:ext>
            </a:extLst>
          </p:cNvPr>
          <p:cNvSpPr/>
          <p:nvPr/>
        </p:nvSpPr>
        <p:spPr>
          <a:xfrm>
            <a:off x="2757488" y="676275"/>
            <a:ext cx="2932112" cy="2763838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Reread</a:t>
            </a:r>
            <a:r>
              <a:rPr lang="en-GB" dirty="0">
                <a:latin typeface="Twinkl SemiBold" pitchFamily="2" charset="0"/>
              </a:rPr>
              <a:t> the explanation pretending that you know nothing about the subject. Does it make sense?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FE9B6B8-83E9-4F20-A127-C5B82601888F}"/>
              </a:ext>
            </a:extLst>
          </p:cNvPr>
          <p:cNvSpPr/>
          <p:nvPr/>
        </p:nvSpPr>
        <p:spPr>
          <a:xfrm>
            <a:off x="4632326" y="2128839"/>
            <a:ext cx="3171825" cy="2962275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Ending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84E58C2-A511-4822-8257-C7CFD1A9A402}"/>
              </a:ext>
            </a:extLst>
          </p:cNvPr>
          <p:cNvSpPr/>
          <p:nvPr/>
        </p:nvSpPr>
        <p:spPr>
          <a:xfrm>
            <a:off x="3354389" y="4038601"/>
            <a:ext cx="2332037" cy="2105025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If specialised terminology is used,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glossary</a:t>
            </a:r>
            <a:r>
              <a:rPr lang="en-GB" dirty="0">
                <a:latin typeface="Twinkl SemiBold" pitchFamily="2" charset="0"/>
              </a:rPr>
              <a:t> may be needed.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EAB34B7-5DAD-430D-9B9E-AF4FDAE93678}"/>
              </a:ext>
            </a:extLst>
          </p:cNvPr>
          <p:cNvSpPr/>
          <p:nvPr/>
        </p:nvSpPr>
        <p:spPr>
          <a:xfrm>
            <a:off x="6573839" y="852489"/>
            <a:ext cx="2460625" cy="2274887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Finish by drawing all ideas together in a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concluding paragraph</a:t>
            </a:r>
            <a:r>
              <a:rPr lang="en-GB" sz="1600" dirty="0">
                <a:latin typeface="Twinkl SemiBold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1F30CB-0879-4136-B10F-BBD585654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6000" b="1">
                <a:solidFill>
                  <a:srgbClr val="FF3300"/>
                </a:solidFill>
              </a:rPr>
              <a:t>Features</a:t>
            </a:r>
            <a:endParaRPr lang="en-GB" b="1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9D92370-2179-4B58-A7C5-8FE4116DF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0066"/>
                </a:solidFill>
              </a:rPr>
              <a:t>Present tense, e.g. </a:t>
            </a:r>
            <a:r>
              <a:rPr lang="en-GB" altLang="en-US" b="1" i="1">
                <a:solidFill>
                  <a:srgbClr val="FF0066"/>
                </a:solidFill>
              </a:rPr>
              <a:t>many birds fly south</a:t>
            </a:r>
            <a:endParaRPr lang="en-GB" altLang="en-US" b="1">
              <a:solidFill>
                <a:srgbClr val="FF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000099"/>
                </a:solidFill>
              </a:rPr>
              <a:t>Connectives that signal time, e.g. </a:t>
            </a:r>
            <a:r>
              <a:rPr lang="en-GB" altLang="en-US" b="1" i="1">
                <a:solidFill>
                  <a:srgbClr val="000099"/>
                </a:solidFill>
              </a:rPr>
              <a:t>then, next, several months later</a:t>
            </a:r>
            <a:endParaRPr lang="en-GB" altLang="en-US" b="1">
              <a:solidFill>
                <a:srgbClr val="0000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3300"/>
                </a:solidFill>
              </a:rPr>
              <a:t>Causal connectives, e.g. </a:t>
            </a:r>
            <a:r>
              <a:rPr lang="en-GB" altLang="en-US" b="1" i="1">
                <a:solidFill>
                  <a:srgbClr val="FF3300"/>
                </a:solidFill>
              </a:rPr>
              <a:t>because, so, this causes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966A04-4C5E-4613-941D-6117D941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429001"/>
            <a:ext cx="81534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Decide whether diagrams, charts, illustrations or a flow chart would help to explain.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Use a title that indicates what you are writing about.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Using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how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 the title helps. Try to make the title intrigue (interest) the reader,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do sloths hang about?.</a:t>
            </a:r>
          </a:p>
        </p:txBody>
      </p:sp>
    </p:spTree>
    <p:extLst>
      <p:ext uri="{BB962C8B-B14F-4D97-AF65-F5344CB8AC3E}">
        <p14:creationId xmlns:p14="http://schemas.microsoft.com/office/powerpoint/2010/main" val="277997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566A229-96C9-4370-9D5C-C26C767B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260351"/>
            <a:ext cx="8229600" cy="586581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0066"/>
                </a:solidFill>
              </a:rPr>
              <a:t>Use the first paragraph to introduce your subject to the reader.</a:t>
            </a:r>
          </a:p>
          <a:p>
            <a:pPr eaLnBrk="1" hangingPunct="1"/>
            <a:r>
              <a:rPr lang="en-GB" altLang="en-US" b="1">
                <a:solidFill>
                  <a:srgbClr val="FF3300"/>
                </a:solidFill>
              </a:rPr>
              <a:t>Add in extra, interesting information.</a:t>
            </a:r>
          </a:p>
          <a:p>
            <a:pPr eaLnBrk="1" hangingPunct="1"/>
            <a:r>
              <a:rPr lang="en-GB" altLang="en-US" b="1">
                <a:solidFill>
                  <a:srgbClr val="000099"/>
                </a:solidFill>
              </a:rPr>
              <a:t>Try to end by relating the subject to the reader.</a:t>
            </a:r>
          </a:p>
          <a:p>
            <a:pPr eaLnBrk="1" hangingPunct="1"/>
            <a:r>
              <a:rPr lang="en-GB" altLang="en-US" b="1">
                <a:solidFill>
                  <a:schemeClr val="accent1"/>
                </a:solidFill>
              </a:rPr>
              <a:t>If you use specialised terminology a glossary may be needed.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Interest the reader with exclamation, eg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Beware - whirlwinds can kill!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use questions,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Did you know that…?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Draw the reader in,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strange as it may seem…, not many people know that…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Finally ...re-read your explanation, pretending you know nothing about the subject - is it clear?</a:t>
            </a:r>
          </a:p>
        </p:txBody>
      </p:sp>
    </p:spTree>
    <p:extLst>
      <p:ext uri="{BB962C8B-B14F-4D97-AF65-F5344CB8AC3E}">
        <p14:creationId xmlns:p14="http://schemas.microsoft.com/office/powerpoint/2010/main" val="29889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Wednesday 2nd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use formal language and technical vocabulary in an explanation.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3165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000906A-C124-4086-A561-1CAD33A0D5B2}"/>
              </a:ext>
            </a:extLst>
          </p:cNvPr>
          <p:cNvSpPr/>
          <p:nvPr/>
        </p:nvSpPr>
        <p:spPr>
          <a:xfrm>
            <a:off x="2287588" y="3787775"/>
            <a:ext cx="7624762" cy="1225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1B8751-61F3-482C-96A6-AB934E07B3BE}"/>
              </a:ext>
            </a:extLst>
          </p:cNvPr>
          <p:cNvSpPr/>
          <p:nvPr/>
        </p:nvSpPr>
        <p:spPr>
          <a:xfrm>
            <a:off x="2287588" y="2328864"/>
            <a:ext cx="7624762" cy="1233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220" name="Title 20">
            <a:extLst>
              <a:ext uri="{FF2B5EF4-FFF2-40B4-BE49-F238E27FC236}">
                <a16:creationId xmlns:a16="http://schemas.microsoft.com/office/drawing/2014/main" id="{6938370A-CB4C-4E3D-BC9F-C14FC0BAB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anose="020B0604020202020204" pitchFamily="2" charset="0"/>
              </a:rPr>
              <a:t>Creating Relative Clause Sentences</a:t>
            </a:r>
            <a:endParaRPr lang="en-GB" altLang="en-US" sz="36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3B072A7-E4BA-49A0-B31F-AE9A1D051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393826"/>
            <a:ext cx="7453312" cy="482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We can add extra additional detail about a noun by adding a relative clause </a:t>
            </a:r>
            <a:br>
              <a:rPr lang="en-GB" altLang="en-US" sz="1600"/>
            </a:br>
            <a:r>
              <a:rPr lang="en-GB" altLang="en-US" sz="1600"/>
              <a:t>to a sentence.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Instead of using two single-clause (simple sentences) to </a:t>
            </a:r>
            <a:br>
              <a:rPr lang="en-GB" altLang="en-US" sz="1600"/>
            </a:br>
            <a:r>
              <a:rPr lang="en-GB" altLang="en-US" sz="1600"/>
              <a:t>describe something,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e.g. Sarah is eating roast chicken. It is her favourite meal.</a:t>
            </a:r>
            <a:r>
              <a:rPr lang="en-GB" altLang="en-US" sz="1600">
                <a:solidFill>
                  <a:srgbClr val="FF0000"/>
                </a:solidFill>
              </a:rPr>
              <a:t>	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solidFill>
                  <a:srgbClr val="FF0000"/>
                </a:solidFill>
              </a:rPr>
              <a:t>										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We can combine the two sentences to make one multi-clause </a:t>
            </a:r>
            <a:br>
              <a:rPr lang="en-GB" altLang="en-US" sz="1600"/>
            </a:br>
            <a:r>
              <a:rPr lang="en-GB" altLang="en-US" sz="1600"/>
              <a:t>(complex) sentence using subordination with a relative clause.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e.g. Sarah is eating spaghetti, which is her favourite meal.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 b="1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A </a:t>
            </a:r>
            <a:r>
              <a:rPr lang="en-GB" altLang="en-US" sz="1600" b="1"/>
              <a:t>relative clause </a:t>
            </a:r>
            <a:r>
              <a:rPr lang="en-GB" altLang="en-US" sz="1600"/>
              <a:t>is connected to the main clause by a </a:t>
            </a:r>
            <a:r>
              <a:rPr lang="en-GB" altLang="en-US" sz="1600" b="1"/>
              <a:t>relative pronoun</a:t>
            </a:r>
            <a:r>
              <a:rPr lang="en-GB" altLang="en-US" sz="1600"/>
              <a:t>. We’ve replaced the pronoun ‘It’  in the second sentence with the </a:t>
            </a:r>
            <a:br>
              <a:rPr lang="en-GB" altLang="en-US" sz="1600"/>
            </a:br>
            <a:r>
              <a:rPr lang="en-GB" altLang="en-US" sz="1600" b="1"/>
              <a:t>relative pronoun</a:t>
            </a:r>
            <a:r>
              <a:rPr lang="en-GB" altLang="en-US" sz="1600"/>
              <a:t> ‘which’.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5C4F61-7642-4C23-AE8B-551DB3C8B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963" y="2328864"/>
            <a:ext cx="1744662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17B41C1-6B92-44B4-8F12-06E0AB7793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9138" y="3916364"/>
            <a:ext cx="1198562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5CDADCF-F1A3-4952-A6C2-060875A637E9}"/>
              </a:ext>
            </a:extLst>
          </p:cNvPr>
          <p:cNvSpPr/>
          <p:nvPr/>
        </p:nvSpPr>
        <p:spPr>
          <a:xfrm>
            <a:off x="2287588" y="3692525"/>
            <a:ext cx="7624762" cy="3444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BA5E33F-A66A-43E2-8D17-CD1EF02F1DCF}"/>
              </a:ext>
            </a:extLst>
          </p:cNvPr>
          <p:cNvSpPr/>
          <p:nvPr/>
        </p:nvSpPr>
        <p:spPr>
          <a:xfrm>
            <a:off x="2287588" y="4183064"/>
            <a:ext cx="7624762" cy="346075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02C088-FA80-46C0-B911-F9B1FDD35AFB}"/>
              </a:ext>
            </a:extLst>
          </p:cNvPr>
          <p:cNvSpPr/>
          <p:nvPr/>
        </p:nvSpPr>
        <p:spPr>
          <a:xfrm>
            <a:off x="2287588" y="4684714"/>
            <a:ext cx="7624762" cy="344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4046B2A-FD0F-43E1-B75D-6E9AEEA35385}"/>
              </a:ext>
            </a:extLst>
          </p:cNvPr>
          <p:cNvSpPr/>
          <p:nvPr/>
        </p:nvSpPr>
        <p:spPr>
          <a:xfrm>
            <a:off x="2287588" y="5149850"/>
            <a:ext cx="7624762" cy="344488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5811CC-E2A1-4E13-B5F7-F4E95525BC1F}"/>
              </a:ext>
            </a:extLst>
          </p:cNvPr>
          <p:cNvSpPr/>
          <p:nvPr/>
        </p:nvSpPr>
        <p:spPr>
          <a:xfrm>
            <a:off x="2287588" y="5641975"/>
            <a:ext cx="7624762" cy="3444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247" name="Title 20">
            <a:extLst>
              <a:ext uri="{FF2B5EF4-FFF2-40B4-BE49-F238E27FC236}">
                <a16:creationId xmlns:a16="http://schemas.microsoft.com/office/drawing/2014/main" id="{1AFE4815-8316-4088-94C0-E60447A70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anose="020B0604020202020204" pitchFamily="2" charset="0"/>
              </a:rPr>
              <a:t>Relative Pronouns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62C2C0A-B183-4A38-9534-40B88DF6A7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A relative clause always starts with a relative pronoun.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Examples of relative pronouns are: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latin typeface="Twinkl "/>
              </a:rPr>
              <a:t>Can you identify the relative pronouns in these sentences?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latin typeface="Twinkl "/>
              </a:rPr>
              <a:t>We went to the new swimming pool, which has three fantastic slides.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latin typeface="Twinkl "/>
              </a:rPr>
              <a:t>Josie, who loves to play football, was picked for the county team.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latin typeface="Twinkl "/>
              </a:rPr>
              <a:t>Sadiq, whose pen had run out, put his hand up to ask for another one.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latin typeface="Twinkl "/>
              </a:rPr>
              <a:t>The boy whom you met last week is coming to visit later.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latin typeface="Twinkl "/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>
                <a:latin typeface="Twinkl "/>
              </a:rPr>
              <a:t>My Grandad caught the rabbit that had escaped.</a:t>
            </a:r>
            <a:endParaRPr lang="en-GB" altLang="en-US" sz="16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80A100-17C8-407B-8392-69B3ED2E4FCC}"/>
              </a:ext>
            </a:extLst>
          </p:cNvPr>
          <p:cNvSpPr/>
          <p:nvPr/>
        </p:nvSpPr>
        <p:spPr>
          <a:xfrm>
            <a:off x="4537076" y="2597150"/>
            <a:ext cx="83869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anose="020B0604020202020204" pitchFamily="2" charset="0"/>
              </a:rPr>
              <a:t>which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AF409D-B0CF-4630-8EDB-A39EA4F44EC8}"/>
              </a:ext>
            </a:extLst>
          </p:cNvPr>
          <p:cNvSpPr/>
          <p:nvPr/>
        </p:nvSpPr>
        <p:spPr>
          <a:xfrm>
            <a:off x="5875339" y="2597150"/>
            <a:ext cx="64633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anose="020B0604020202020204" pitchFamily="2" charset="0"/>
              </a:rPr>
              <a:t>who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739B30-5C3D-4A9B-A302-9FBF9713216C}"/>
              </a:ext>
            </a:extLst>
          </p:cNvPr>
          <p:cNvSpPr/>
          <p:nvPr/>
        </p:nvSpPr>
        <p:spPr>
          <a:xfrm>
            <a:off x="3187701" y="2597150"/>
            <a:ext cx="902811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anose="020B0604020202020204" pitchFamily="2" charset="0"/>
              </a:rPr>
              <a:t>whose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E74A61-CF5D-45C7-95AF-1A18779AD1B4}"/>
              </a:ext>
            </a:extLst>
          </p:cNvPr>
          <p:cNvSpPr/>
          <p:nvPr/>
        </p:nvSpPr>
        <p:spPr>
          <a:xfrm>
            <a:off x="7026275" y="2597150"/>
            <a:ext cx="630238" cy="368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anose="020B0604020202020204" pitchFamily="2" charset="0"/>
              </a:rPr>
              <a:t>that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A6950FF-E757-49B7-A8FF-F2E904329EB2}"/>
              </a:ext>
            </a:extLst>
          </p:cNvPr>
          <p:cNvSpPr/>
          <p:nvPr/>
        </p:nvSpPr>
        <p:spPr>
          <a:xfrm>
            <a:off x="8170864" y="2597150"/>
            <a:ext cx="851515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solidFill>
                  <a:srgbClr val="1C1C1C"/>
                </a:solidFill>
                <a:latin typeface="Twinkl" panose="020B0604020202020204" pitchFamily="2" charset="0"/>
              </a:rPr>
              <a:t>whom</a:t>
            </a:r>
            <a:endParaRPr lang="en-GB" b="1" dirty="0">
              <a:solidFill>
                <a:srgbClr val="1C1C1C"/>
              </a:solidFill>
              <a:latin typeface="Twinkl"/>
            </a:endParaRPr>
          </a:p>
        </p:txBody>
      </p:sp>
      <p:pic>
        <p:nvPicPr>
          <p:cNvPr id="10254" name="Picture 17">
            <a:extLst>
              <a:ext uri="{FF2B5EF4-FFF2-40B4-BE49-F238E27FC236}">
                <a16:creationId xmlns:a16="http://schemas.microsoft.com/office/drawing/2014/main" id="{7E93D339-C04A-4317-AE7E-5112CC8660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726" y="776288"/>
            <a:ext cx="1444625" cy="1306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F9A7CC9D-EE1B-4F5C-BE1E-F311AC1C4F94}"/>
              </a:ext>
            </a:extLst>
          </p:cNvPr>
          <p:cNvSpPr/>
          <p:nvPr/>
        </p:nvSpPr>
        <p:spPr>
          <a:xfrm>
            <a:off x="5753100" y="3692525"/>
            <a:ext cx="685800" cy="344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01B91C3-2382-49B2-A4D9-03B80995879B}"/>
              </a:ext>
            </a:extLst>
          </p:cNvPr>
          <p:cNvSpPr/>
          <p:nvPr/>
        </p:nvSpPr>
        <p:spPr>
          <a:xfrm>
            <a:off x="2949576" y="4183063"/>
            <a:ext cx="498475" cy="33020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DE3E940-BB6A-46AA-A882-F6B818336E96}"/>
              </a:ext>
            </a:extLst>
          </p:cNvPr>
          <p:cNvSpPr/>
          <p:nvPr/>
        </p:nvSpPr>
        <p:spPr>
          <a:xfrm>
            <a:off x="3025775" y="4684713"/>
            <a:ext cx="660400" cy="3238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874B8FB-84CE-410F-AFF7-247150AF8084}"/>
              </a:ext>
            </a:extLst>
          </p:cNvPr>
          <p:cNvSpPr/>
          <p:nvPr/>
        </p:nvSpPr>
        <p:spPr>
          <a:xfrm>
            <a:off x="3168650" y="5159376"/>
            <a:ext cx="660400" cy="3349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AEF2B12-421F-4958-95E6-44B6B5E3E04C}"/>
              </a:ext>
            </a:extLst>
          </p:cNvPr>
          <p:cNvSpPr/>
          <p:nvPr/>
        </p:nvSpPr>
        <p:spPr>
          <a:xfrm>
            <a:off x="5229225" y="5635626"/>
            <a:ext cx="457200" cy="3349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2" grpId="0" animBg="1"/>
      <p:bldP spid="6" grpId="0" animBg="1"/>
      <p:bldP spid="7" grpId="0" animBg="1"/>
      <p:bldP spid="8" grpId="0" animBg="1"/>
      <p:bldP spid="9" grpId="0" animBg="1"/>
      <p:bldP spid="19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B5A2AA0-8A59-462B-9F54-A3FCD42A6E24}"/>
              </a:ext>
            </a:extLst>
          </p:cNvPr>
          <p:cNvSpPr/>
          <p:nvPr/>
        </p:nvSpPr>
        <p:spPr>
          <a:xfrm>
            <a:off x="2287588" y="2105025"/>
            <a:ext cx="7624762" cy="344488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3382545-43FD-446A-A2CB-40CF80DFAC90}"/>
              </a:ext>
            </a:extLst>
          </p:cNvPr>
          <p:cNvSpPr/>
          <p:nvPr/>
        </p:nvSpPr>
        <p:spPr>
          <a:xfrm>
            <a:off x="2287588" y="2562225"/>
            <a:ext cx="7624762" cy="3444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E1FD3E9-1F1F-40BA-B190-CA2A944F3CA9}"/>
              </a:ext>
            </a:extLst>
          </p:cNvPr>
          <p:cNvSpPr/>
          <p:nvPr/>
        </p:nvSpPr>
        <p:spPr>
          <a:xfrm>
            <a:off x="2287588" y="3006725"/>
            <a:ext cx="7624762" cy="39370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7BFF3B8-FB90-41DB-BCD1-21B78CC5036A}"/>
              </a:ext>
            </a:extLst>
          </p:cNvPr>
          <p:cNvSpPr/>
          <p:nvPr/>
        </p:nvSpPr>
        <p:spPr>
          <a:xfrm>
            <a:off x="2287588" y="3509964"/>
            <a:ext cx="7624762" cy="34448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688983-6EB8-475D-95F2-7A879007E571}"/>
              </a:ext>
            </a:extLst>
          </p:cNvPr>
          <p:cNvSpPr/>
          <p:nvPr/>
        </p:nvSpPr>
        <p:spPr>
          <a:xfrm>
            <a:off x="2287588" y="3984625"/>
            <a:ext cx="7624762" cy="344488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1271" name="Title 20">
            <a:extLst>
              <a:ext uri="{FF2B5EF4-FFF2-40B4-BE49-F238E27FC236}">
                <a16:creationId xmlns:a16="http://schemas.microsoft.com/office/drawing/2014/main" id="{D10F7E2E-EE9F-4BAB-AFFA-7865CA7F1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anose="020B0604020202020204" pitchFamily="2" charset="0"/>
              </a:rPr>
              <a:t>Where Can a Relative Clause Be Placed?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E5C3F6-C492-47BB-B43B-3A994E70B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Where in these sentences are the relative clauses placed? How do you know?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>
              <a:solidFill>
                <a:srgbClr val="FF0000"/>
              </a:solidFill>
            </a:endParaRP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 class were well-behaved on the school trip, which made their teacher proud.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William, who was wearing his favourite shirt, was going to the school disco.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I go to a swimming club early in the morning, which means that I’m tired by the afternoon.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Have you seen the people whom we met yesterday at the park? 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Amir found the missing cat that his neighbour had lost.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1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Relative clauses can be in the middle of a </a:t>
            </a:r>
            <a:br>
              <a:rPr lang="en-GB" altLang="en-US" sz="1600"/>
            </a:br>
            <a:r>
              <a:rPr lang="en-GB" altLang="en-US" sz="1600"/>
              <a:t>sentence (embedded) or at the end of a sentence. </a:t>
            </a:r>
          </a:p>
        </p:txBody>
      </p:sp>
      <p:pic>
        <p:nvPicPr>
          <p:cNvPr id="11273" name="Picture 15">
            <a:extLst>
              <a:ext uri="{FF2B5EF4-FFF2-40B4-BE49-F238E27FC236}">
                <a16:creationId xmlns:a16="http://schemas.microsoft.com/office/drawing/2014/main" id="{D33208A3-8C4B-4B32-9F87-B968C3F073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460"/>
          <a:stretch>
            <a:fillRect/>
          </a:stretch>
        </p:blipFill>
        <p:spPr bwMode="auto">
          <a:xfrm>
            <a:off x="7369176" y="4787901"/>
            <a:ext cx="2073275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A8F7437D-0663-4FE4-8DCF-16A9A1AE40AB}"/>
              </a:ext>
            </a:extLst>
          </p:cNvPr>
          <p:cNvSpPr/>
          <p:nvPr/>
        </p:nvSpPr>
        <p:spPr>
          <a:xfrm>
            <a:off x="3203575" y="2555875"/>
            <a:ext cx="3448050" cy="34925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8AFEEC0-3D9C-4E8A-9C10-7818F390F021}"/>
              </a:ext>
            </a:extLst>
          </p:cNvPr>
          <p:cNvSpPr/>
          <p:nvPr/>
        </p:nvSpPr>
        <p:spPr>
          <a:xfrm>
            <a:off x="6651626" y="2084389"/>
            <a:ext cx="3203575" cy="35242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FB9BAFE-6F11-431F-BF70-826B67A64CF7}"/>
              </a:ext>
            </a:extLst>
          </p:cNvPr>
          <p:cNvSpPr/>
          <p:nvPr/>
        </p:nvSpPr>
        <p:spPr>
          <a:xfrm>
            <a:off x="6100764" y="3014663"/>
            <a:ext cx="3811587" cy="385762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7AF2BAA-080F-475E-8DC7-1813904A8E9F}"/>
              </a:ext>
            </a:extLst>
          </p:cNvPr>
          <p:cNvSpPr/>
          <p:nvPr/>
        </p:nvSpPr>
        <p:spPr>
          <a:xfrm>
            <a:off x="4737101" y="3492501"/>
            <a:ext cx="3597275" cy="385763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B72ED07-9F6F-4687-A4BB-38F5A38D7765}"/>
              </a:ext>
            </a:extLst>
          </p:cNvPr>
          <p:cNvSpPr/>
          <p:nvPr/>
        </p:nvSpPr>
        <p:spPr>
          <a:xfrm>
            <a:off x="4870451" y="3983039"/>
            <a:ext cx="2816225" cy="371475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18" grpId="0" animBg="1"/>
      <p:bldP spid="22" grpId="0" animBg="1"/>
      <p:bldP spid="23" grpId="0" animBg="1"/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CDE4EA79-FCC8-4A5E-9FA4-C638EA1A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anose="020B0604020202020204" pitchFamily="2" charset="0"/>
              </a:rPr>
              <a:t>Creating Relative Clauses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5CCA49-2C63-4A01-A160-1E87E29401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Write sentences about the following pictures and include an embedded relative clause: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AF370-A3C9-4EEE-B690-B6D0D7D213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801" y="2238376"/>
            <a:ext cx="2709863" cy="2620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4E5A5F-1CF5-4A8B-B58F-46CDDA4D8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235200"/>
            <a:ext cx="3937000" cy="262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CE55918-1CE7-4650-88E4-31315BFBFAB6}"/>
              </a:ext>
            </a:extLst>
          </p:cNvPr>
          <p:cNvSpPr/>
          <p:nvPr/>
        </p:nvSpPr>
        <p:spPr>
          <a:xfrm>
            <a:off x="2555875" y="4273550"/>
            <a:ext cx="3937000" cy="5857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Twinkl "/>
              </a:rPr>
              <a:t>The children, </a:t>
            </a:r>
            <a:r>
              <a:rPr lang="en-GB" sz="1600" b="1" dirty="0">
                <a:solidFill>
                  <a:srgbClr val="1C1C1C"/>
                </a:solidFill>
                <a:latin typeface="Twinkl "/>
              </a:rPr>
              <a:t>who all wore helmets</a:t>
            </a:r>
            <a:r>
              <a:rPr lang="en-GB" sz="1600" dirty="0">
                <a:solidFill>
                  <a:srgbClr val="1C1C1C"/>
                </a:solidFill>
                <a:latin typeface="Twinkl "/>
              </a:rPr>
              <a:t>, were excited about their cycling trip.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8DE2FEE-4CC8-4EA0-9B22-64D3994438B3}"/>
              </a:ext>
            </a:extLst>
          </p:cNvPr>
          <p:cNvSpPr/>
          <p:nvPr/>
        </p:nvSpPr>
        <p:spPr>
          <a:xfrm>
            <a:off x="6908801" y="4027488"/>
            <a:ext cx="2709863" cy="8318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Twinkl "/>
              </a:rPr>
              <a:t>My cat, </a:t>
            </a:r>
            <a:r>
              <a:rPr lang="en-GB" sz="1600" b="1" dirty="0">
                <a:solidFill>
                  <a:srgbClr val="1C1C1C"/>
                </a:solidFill>
                <a:latin typeface="Twinkl "/>
              </a:rPr>
              <a:t>which was black and white</a:t>
            </a:r>
            <a:r>
              <a:rPr lang="en-GB" sz="1600" dirty="0">
                <a:solidFill>
                  <a:srgbClr val="1C1C1C"/>
                </a:solidFill>
                <a:latin typeface="Twinkl "/>
              </a:rPr>
              <a:t>, got stuck </a:t>
            </a:r>
            <a:br>
              <a:rPr lang="en-GB" sz="1600" dirty="0">
                <a:solidFill>
                  <a:srgbClr val="1C1C1C"/>
                </a:solidFill>
                <a:latin typeface="Twinkl "/>
              </a:rPr>
            </a:br>
            <a:r>
              <a:rPr lang="en-GB" sz="1600" dirty="0">
                <a:solidFill>
                  <a:srgbClr val="1C1C1C"/>
                </a:solidFill>
                <a:latin typeface="Twinkl "/>
              </a:rPr>
              <a:t>up a tree.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B3CC50F-BEFD-4C0D-AD6E-EC11D2A430AD}"/>
              </a:ext>
            </a:extLst>
          </p:cNvPr>
          <p:cNvSpPr/>
          <p:nvPr/>
        </p:nvSpPr>
        <p:spPr>
          <a:xfrm>
            <a:off x="2279650" y="2349501"/>
            <a:ext cx="7632700" cy="48101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D09F98E-D6DA-4A29-801F-5236FE07581D}"/>
              </a:ext>
            </a:extLst>
          </p:cNvPr>
          <p:cNvSpPr/>
          <p:nvPr/>
        </p:nvSpPr>
        <p:spPr>
          <a:xfrm>
            <a:off x="3686176" y="3135313"/>
            <a:ext cx="6226175" cy="779462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0733E1-9F5A-41B0-A316-5A3C270DBA25}"/>
              </a:ext>
            </a:extLst>
          </p:cNvPr>
          <p:cNvSpPr/>
          <p:nvPr/>
        </p:nvSpPr>
        <p:spPr>
          <a:xfrm>
            <a:off x="3533776" y="4183063"/>
            <a:ext cx="6378575" cy="8255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51E05DA-8A2A-4642-8E93-AEB7DB411599}"/>
              </a:ext>
            </a:extLst>
          </p:cNvPr>
          <p:cNvSpPr/>
          <p:nvPr/>
        </p:nvSpPr>
        <p:spPr>
          <a:xfrm>
            <a:off x="3619500" y="5286375"/>
            <a:ext cx="6292850" cy="8064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4E4FD-7901-4A06-BD43-335693C6F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25" y="3317875"/>
            <a:ext cx="4400550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Title 20">
            <a:extLst>
              <a:ext uri="{FF2B5EF4-FFF2-40B4-BE49-F238E27FC236}">
                <a16:creationId xmlns:a16="http://schemas.microsoft.com/office/drawing/2014/main" id="{C57B229A-75B6-40DE-9ABD-FD4A88913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anose="020B0604020202020204" pitchFamily="2" charset="0"/>
              </a:rPr>
              <a:t>Quick Quiz 1</a:t>
            </a:r>
            <a:endParaRPr lang="en-GB" altLang="en-US" sz="3200">
              <a:solidFill>
                <a:srgbClr val="FF0000"/>
              </a:solidFill>
              <a:latin typeface="Twinkl" panose="020B06040202020202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27D19AE-DC29-448E-AFC9-7690137F4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33976" y="4135438"/>
            <a:ext cx="4778375" cy="199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The cats that were caterwauling last night kept me awake.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Jamal, who is a fantastic guitarist, has joined the school band.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3E3EE7A-355C-4773-BEC2-E98CE0F33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320800"/>
            <a:ext cx="7453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/>
              <a:t>For each sentence, identify the relative pronoun: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50A2FC4-350C-451F-813F-7EC1DB33C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2320926"/>
            <a:ext cx="7453312" cy="41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 can’t eat that chocolate bar because it has nuts in, which I’m allergic to.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7EF524-344F-4851-AE52-78EB344E5A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0" y="3092451"/>
            <a:ext cx="5721350" cy="785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Mangoes, which are grown in tropical countries, are one of my favourite foods.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3B61FDA-8354-4A97-999C-2F1ED795139E}"/>
              </a:ext>
            </a:extLst>
          </p:cNvPr>
          <p:cNvSpPr/>
          <p:nvPr/>
        </p:nvSpPr>
        <p:spPr>
          <a:xfrm>
            <a:off x="7296150" y="2405064"/>
            <a:ext cx="609600" cy="34448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B7EB958-23A1-4DAA-9FA9-1E70C10C6CA5}"/>
              </a:ext>
            </a:extLst>
          </p:cNvPr>
          <p:cNvSpPr/>
          <p:nvPr/>
        </p:nvSpPr>
        <p:spPr>
          <a:xfrm>
            <a:off x="5143501" y="3173414"/>
            <a:ext cx="619125" cy="34448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E5A96E5-CD37-4485-B486-B74B2B4BA6FB}"/>
              </a:ext>
            </a:extLst>
          </p:cNvPr>
          <p:cNvSpPr/>
          <p:nvPr/>
        </p:nvSpPr>
        <p:spPr>
          <a:xfrm>
            <a:off x="5857876" y="4238625"/>
            <a:ext cx="523875" cy="344488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B0716DF-DD44-41A8-A061-BEAD066DC331}"/>
              </a:ext>
            </a:extLst>
          </p:cNvPr>
          <p:cNvSpPr/>
          <p:nvPr/>
        </p:nvSpPr>
        <p:spPr>
          <a:xfrm>
            <a:off x="5762625" y="5345114"/>
            <a:ext cx="457200" cy="344487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  <p:bldP spid="13" grpId="0"/>
      <p:bldP spid="14" grpId="0"/>
      <p:bldP spid="16" grpId="0" animBg="1"/>
      <p:bldP spid="17" grpId="0" animBg="1"/>
      <p:bldP spid="18" grpId="0" animBg="1"/>
      <p:bldP spid="1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87D8B8A-9C04-4547-B541-FA2D6AE73127}"/>
              </a:ext>
            </a:extLst>
          </p:cNvPr>
          <p:cNvSpPr/>
          <p:nvPr/>
        </p:nvSpPr>
        <p:spPr>
          <a:xfrm>
            <a:off x="6699250" y="2784475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3AD18A4-DA7E-455F-9D78-D42DB330B105}"/>
              </a:ext>
            </a:extLst>
          </p:cNvPr>
          <p:cNvSpPr/>
          <p:nvPr/>
        </p:nvSpPr>
        <p:spPr>
          <a:xfrm>
            <a:off x="6699250" y="3422650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A5E340-F5D0-47A0-9D93-6961B2B43114}"/>
              </a:ext>
            </a:extLst>
          </p:cNvPr>
          <p:cNvSpPr/>
          <p:nvPr/>
        </p:nvSpPr>
        <p:spPr>
          <a:xfrm>
            <a:off x="6699250" y="4052888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55E811F-3634-4775-8445-3168C7DAE436}"/>
              </a:ext>
            </a:extLst>
          </p:cNvPr>
          <p:cNvSpPr/>
          <p:nvPr/>
        </p:nvSpPr>
        <p:spPr>
          <a:xfrm>
            <a:off x="6699250" y="2146300"/>
            <a:ext cx="3219450" cy="3365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803CE31-2E0E-4CE9-86F5-EF660C08B56B}"/>
              </a:ext>
            </a:extLst>
          </p:cNvPr>
          <p:cNvSpPr/>
          <p:nvPr/>
        </p:nvSpPr>
        <p:spPr>
          <a:xfrm>
            <a:off x="2279651" y="2784475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A84524-A779-479B-8295-C0DC2B29F855}"/>
              </a:ext>
            </a:extLst>
          </p:cNvPr>
          <p:cNvSpPr/>
          <p:nvPr/>
        </p:nvSpPr>
        <p:spPr>
          <a:xfrm>
            <a:off x="2279651" y="3422650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43B3BE-E066-46BA-AE02-1C2DCAD8D5C5}"/>
              </a:ext>
            </a:extLst>
          </p:cNvPr>
          <p:cNvSpPr/>
          <p:nvPr/>
        </p:nvSpPr>
        <p:spPr>
          <a:xfrm>
            <a:off x="2279651" y="4052888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1B77B0-781C-4CC9-962B-0A1F3E014B20}"/>
              </a:ext>
            </a:extLst>
          </p:cNvPr>
          <p:cNvSpPr/>
          <p:nvPr/>
        </p:nvSpPr>
        <p:spPr>
          <a:xfrm>
            <a:off x="2279651" y="2146300"/>
            <a:ext cx="3421063" cy="33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9466" name="Title 20">
            <a:extLst>
              <a:ext uri="{FF2B5EF4-FFF2-40B4-BE49-F238E27FC236}">
                <a16:creationId xmlns:a16="http://schemas.microsoft.com/office/drawing/2014/main" id="{5DAA3369-DCDA-4C0E-B079-5D3A12B4E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anose="020B0604020202020204" pitchFamily="2" charset="0"/>
              </a:rPr>
              <a:t>Quick Quiz 2</a:t>
            </a:r>
            <a:endParaRPr lang="en-GB" altLang="en-US" sz="3200">
              <a:solidFill>
                <a:srgbClr val="FF0000"/>
              </a:solidFill>
              <a:latin typeface="Twinkl" panose="020B06040202020202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A3A1E4-665F-4964-AF62-4919F0FC85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73201"/>
            <a:ext cx="76327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Can you match the main clause to the appropriate relative clause?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CB0F1BC-9BCF-435E-AEE9-DC3917BDE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1" y="2085975"/>
            <a:ext cx="3421063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The cat scratched my arm,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The paddling pool is full of cool water,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I have a sister,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The ambulance rushed to help the child,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63B4A3-0AC8-478E-ABC0-5E198BCAB4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726" y="2085975"/>
            <a:ext cx="3095625" cy="231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who is three years younger than me.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who had fallen from the tall slide.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which made it sore.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4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/>
              <a:t>which is fabulous on this hot day.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74F2FB4-E476-4425-933D-EA87F0DBD7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4926" y="4810125"/>
            <a:ext cx="1979613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7D5F41A-C8C0-4BE9-B176-34F2CA1020BF}"/>
              </a:ext>
            </a:extLst>
          </p:cNvPr>
          <p:cNvCxnSpPr>
            <a:endCxn id="12" idx="1"/>
          </p:cNvCxnSpPr>
          <p:nvPr/>
        </p:nvCxnSpPr>
        <p:spPr>
          <a:xfrm>
            <a:off x="5700714" y="2324101"/>
            <a:ext cx="998537" cy="12668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C9F8318-182F-4E8B-B46B-104C85025CF1}"/>
              </a:ext>
            </a:extLst>
          </p:cNvPr>
          <p:cNvCxnSpPr>
            <a:endCxn id="13" idx="1"/>
          </p:cNvCxnSpPr>
          <p:nvPr/>
        </p:nvCxnSpPr>
        <p:spPr>
          <a:xfrm>
            <a:off x="5700714" y="2952751"/>
            <a:ext cx="998537" cy="126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57F9865-9C8C-4A21-AC8B-D3E3CB1DC7F8}"/>
              </a:ext>
            </a:extLst>
          </p:cNvPr>
          <p:cNvCxnSpPr>
            <a:endCxn id="14" idx="1"/>
          </p:cNvCxnSpPr>
          <p:nvPr/>
        </p:nvCxnSpPr>
        <p:spPr>
          <a:xfrm flipV="1">
            <a:off x="5700714" y="2314575"/>
            <a:ext cx="998537" cy="127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BEFE376-ED70-4348-B252-C02962711841}"/>
              </a:ext>
            </a:extLst>
          </p:cNvPr>
          <p:cNvCxnSpPr>
            <a:endCxn id="11" idx="1"/>
          </p:cNvCxnSpPr>
          <p:nvPr/>
        </p:nvCxnSpPr>
        <p:spPr>
          <a:xfrm flipV="1">
            <a:off x="5700714" y="2952751"/>
            <a:ext cx="998537" cy="12684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8" grpId="0" animBg="1"/>
      <p:bldP spid="9" grpId="0" animBg="1"/>
      <p:bldP spid="10" grpId="0" animBg="1"/>
      <p:bldP spid="4" grpId="0" animBg="1"/>
      <p:bldP spid="5" grpId="0"/>
      <p:bldP spid="3" grpId="0"/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8D5518C-1D1E-47F5-97A5-57FBA3F78506}"/>
              </a:ext>
            </a:extLst>
          </p:cNvPr>
          <p:cNvSpPr/>
          <p:nvPr/>
        </p:nvSpPr>
        <p:spPr>
          <a:xfrm>
            <a:off x="2279651" y="5072063"/>
            <a:ext cx="5749925" cy="457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EBEFA5D-84BF-447E-B2A8-9163073ABC89}"/>
              </a:ext>
            </a:extLst>
          </p:cNvPr>
          <p:cNvSpPr/>
          <p:nvPr/>
        </p:nvSpPr>
        <p:spPr>
          <a:xfrm>
            <a:off x="2279650" y="3957639"/>
            <a:ext cx="7207250" cy="452437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FB6EE28-A240-4F6B-A965-06B5D10025F1}"/>
              </a:ext>
            </a:extLst>
          </p:cNvPr>
          <p:cNvSpPr/>
          <p:nvPr/>
        </p:nvSpPr>
        <p:spPr>
          <a:xfrm>
            <a:off x="2279651" y="2862263"/>
            <a:ext cx="4645025" cy="42386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D3A0AB-8DD1-41E9-A456-76F9455A8035}"/>
              </a:ext>
            </a:extLst>
          </p:cNvPr>
          <p:cNvSpPr/>
          <p:nvPr/>
        </p:nvSpPr>
        <p:spPr>
          <a:xfrm>
            <a:off x="2279651" y="2528888"/>
            <a:ext cx="4645025" cy="3746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51A1001-2AFC-4B14-ACEE-19359AC92FE1}"/>
              </a:ext>
            </a:extLst>
          </p:cNvPr>
          <p:cNvSpPr/>
          <p:nvPr/>
        </p:nvSpPr>
        <p:spPr>
          <a:xfrm>
            <a:off x="2279650" y="3614739"/>
            <a:ext cx="7207250" cy="384175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CE468EA-1633-4371-8B5C-82F77666157B}"/>
              </a:ext>
            </a:extLst>
          </p:cNvPr>
          <p:cNvSpPr/>
          <p:nvPr/>
        </p:nvSpPr>
        <p:spPr>
          <a:xfrm>
            <a:off x="2279651" y="4710114"/>
            <a:ext cx="5749925" cy="41433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prstClr val="white"/>
              </a:solidFill>
              <a:latin typeface="Twinkl"/>
            </a:endParaRPr>
          </a:p>
        </p:txBody>
      </p:sp>
      <p:sp>
        <p:nvSpPr>
          <p:cNvPr id="20488" name="Title 20">
            <a:extLst>
              <a:ext uri="{FF2B5EF4-FFF2-40B4-BE49-F238E27FC236}">
                <a16:creationId xmlns:a16="http://schemas.microsoft.com/office/drawing/2014/main" id="{59CFD697-62E4-4C22-99E2-66BB1B743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anose="020B0604020202020204" pitchFamily="2" charset="0"/>
              </a:rPr>
              <a:t>Quick Quiz 3</a:t>
            </a:r>
            <a:endParaRPr lang="en-GB" altLang="en-US" sz="3200">
              <a:solidFill>
                <a:srgbClr val="FF0000"/>
              </a:solidFill>
              <a:latin typeface="Twinkl" panose="020B0604020202020204" pitchFamily="2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1273C1-BC11-411E-B9E7-7EF795CBDF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0"/>
            <a:ext cx="7453312" cy="408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Can you break each relative clause sentence back down into two single-clause (simple) sentences?</a:t>
            </a:r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/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I look just like my dad, whose hair is black too.  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I look just like my dad. His hair is black too.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My rabbit, who loves carrots, always runs up to me when I go to its hutch. 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My rabbit always runs up to me when I go to its hutch. It loves carrots.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GB" altLang="en-US" sz="1600">
              <a:solidFill>
                <a:srgbClr val="FF0000"/>
              </a:solidFill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Micah, whose legs were aching, finally completed the race.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 b="1"/>
              <a:t>Micah finally completed the race. His legs were aching.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15" grpId="0" animBg="1"/>
      <p:bldP spid="16" grpId="0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F3059987-6F95-49DA-8322-AA636ADB7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200">
                <a:latin typeface="Twinkl" panose="020B0604020202020204" pitchFamily="2" charset="0"/>
              </a:rPr>
              <a:t>Writing Relative Clause Sentences</a:t>
            </a:r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id="{A9D8B7EF-D001-40B5-BD2F-2F73BE21E6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9038" y="1473201"/>
            <a:ext cx="7453312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600"/>
              <a:t>Choose a square to reveal a hidden picture. Write a relative clause sentence about the picture on your whiteboard. Underline your relative pronoun.</a:t>
            </a:r>
          </a:p>
        </p:txBody>
      </p:sp>
      <p:pic>
        <p:nvPicPr>
          <p:cNvPr id="17412" name="Picture 3">
            <a:extLst>
              <a:ext uri="{FF2B5EF4-FFF2-40B4-BE49-F238E27FC236}">
                <a16:creationId xmlns:a16="http://schemas.microsoft.com/office/drawing/2014/main" id="{BFBDF0D0-C73A-475C-94D9-66B66C71C8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2578101"/>
            <a:ext cx="1154113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>
            <a:extLst>
              <a:ext uri="{FF2B5EF4-FFF2-40B4-BE49-F238E27FC236}">
                <a16:creationId xmlns:a16="http://schemas.microsoft.com/office/drawing/2014/main" id="{F9BDEC51-E758-482D-A4F6-11A20119C9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839" y="3613151"/>
            <a:ext cx="87312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8">
            <a:extLst>
              <a:ext uri="{FF2B5EF4-FFF2-40B4-BE49-F238E27FC236}">
                <a16:creationId xmlns:a16="http://schemas.microsoft.com/office/drawing/2014/main" id="{464BEB28-D316-4CCA-BDC0-8CC5A8F3CD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6113" y="2401889"/>
            <a:ext cx="122555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0">
            <a:extLst>
              <a:ext uri="{FF2B5EF4-FFF2-40B4-BE49-F238E27FC236}">
                <a16:creationId xmlns:a16="http://schemas.microsoft.com/office/drawing/2014/main" id="{0A81E338-C926-4374-B8B6-6357940802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0651" y="3708400"/>
            <a:ext cx="1260475" cy="85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4">
            <a:extLst>
              <a:ext uri="{FF2B5EF4-FFF2-40B4-BE49-F238E27FC236}">
                <a16:creationId xmlns:a16="http://schemas.microsoft.com/office/drawing/2014/main" id="{2678EFF5-4876-4DEC-80FA-FAA36BE42F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039" y="4918076"/>
            <a:ext cx="1658937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7">
            <a:extLst>
              <a:ext uri="{FF2B5EF4-FFF2-40B4-BE49-F238E27FC236}">
                <a16:creationId xmlns:a16="http://schemas.microsoft.com/office/drawing/2014/main" id="{AED6539A-02AF-4651-88F7-D1828D3B195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638" y="4918076"/>
            <a:ext cx="1757362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9">
            <a:extLst>
              <a:ext uri="{FF2B5EF4-FFF2-40B4-BE49-F238E27FC236}">
                <a16:creationId xmlns:a16="http://schemas.microsoft.com/office/drawing/2014/main" id="{AF5E21EF-72D3-437A-B4E4-54421B9E40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976" y="2382839"/>
            <a:ext cx="113982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22">
            <a:extLst>
              <a:ext uri="{FF2B5EF4-FFF2-40B4-BE49-F238E27FC236}">
                <a16:creationId xmlns:a16="http://schemas.microsoft.com/office/drawing/2014/main" id="{A2B37234-A4EF-4A10-A1E7-252A2D5104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663" y="4924426"/>
            <a:ext cx="2017712" cy="116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25">
            <a:extLst>
              <a:ext uri="{FF2B5EF4-FFF2-40B4-BE49-F238E27FC236}">
                <a16:creationId xmlns:a16="http://schemas.microsoft.com/office/drawing/2014/main" id="{233CE001-9199-431C-BC97-A28725275AF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013" y="3533775"/>
            <a:ext cx="116205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27">
            <a:extLst>
              <a:ext uri="{FF2B5EF4-FFF2-40B4-BE49-F238E27FC236}">
                <a16:creationId xmlns:a16="http://schemas.microsoft.com/office/drawing/2014/main" id="{453DD945-820E-42D7-9EE5-3C70B143FCE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3426" y="3640138"/>
            <a:ext cx="1173163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29">
            <a:extLst>
              <a:ext uri="{FF2B5EF4-FFF2-40B4-BE49-F238E27FC236}">
                <a16:creationId xmlns:a16="http://schemas.microsoft.com/office/drawing/2014/main" id="{CCD81EF7-908E-4B8E-AB48-9CCEC3C9AFE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951" y="3611564"/>
            <a:ext cx="12938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31">
            <a:extLst>
              <a:ext uri="{FF2B5EF4-FFF2-40B4-BE49-F238E27FC236}">
                <a16:creationId xmlns:a16="http://schemas.microsoft.com/office/drawing/2014/main" id="{56357FBC-A759-4902-B274-14BA7CBD39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9" y="2638425"/>
            <a:ext cx="21034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F2E0EAC4-B07B-4CEF-AA55-85E54AF0BE88}"/>
              </a:ext>
            </a:extLst>
          </p:cNvPr>
          <p:cNvSpPr/>
          <p:nvPr/>
        </p:nvSpPr>
        <p:spPr>
          <a:xfrm>
            <a:off x="2378075" y="2382839"/>
            <a:ext cx="1409700" cy="9175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25BD8FB1-3285-421B-90C0-985BE7A15329}"/>
              </a:ext>
            </a:extLst>
          </p:cNvPr>
          <p:cNvSpPr/>
          <p:nvPr/>
        </p:nvSpPr>
        <p:spPr>
          <a:xfrm>
            <a:off x="4014788" y="2308225"/>
            <a:ext cx="1428750" cy="107950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1C4F0C15-8AD0-4886-8B0E-89151BF477BE}"/>
              </a:ext>
            </a:extLst>
          </p:cNvPr>
          <p:cNvSpPr/>
          <p:nvPr/>
        </p:nvSpPr>
        <p:spPr>
          <a:xfrm>
            <a:off x="7375526" y="2466976"/>
            <a:ext cx="2212975" cy="860425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16E27E44-B302-4E2E-A37F-7D6021BD43FB}"/>
              </a:ext>
            </a:extLst>
          </p:cNvPr>
          <p:cNvSpPr/>
          <p:nvPr/>
        </p:nvSpPr>
        <p:spPr>
          <a:xfrm>
            <a:off x="5616575" y="2343150"/>
            <a:ext cx="1411288" cy="9842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2D7BBB1-E43A-4EBF-83D9-063FA369B338}"/>
              </a:ext>
            </a:extLst>
          </p:cNvPr>
          <p:cNvSpPr/>
          <p:nvPr/>
        </p:nvSpPr>
        <p:spPr>
          <a:xfrm>
            <a:off x="2459039" y="3546475"/>
            <a:ext cx="1023937" cy="11493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57C63956-84D8-4EC8-A087-B2CFC8E283F4}"/>
              </a:ext>
            </a:extLst>
          </p:cNvPr>
          <p:cNvSpPr/>
          <p:nvPr/>
        </p:nvSpPr>
        <p:spPr>
          <a:xfrm>
            <a:off x="3856039" y="3708400"/>
            <a:ext cx="1411287" cy="9032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D841D17-4E2D-4202-B696-D1DCF5106A36}"/>
              </a:ext>
            </a:extLst>
          </p:cNvPr>
          <p:cNvSpPr/>
          <p:nvPr/>
        </p:nvSpPr>
        <p:spPr>
          <a:xfrm>
            <a:off x="5576889" y="3546475"/>
            <a:ext cx="1023937" cy="1149350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FB5DF83-F54E-43DB-A946-C67EB633D5D6}"/>
              </a:ext>
            </a:extLst>
          </p:cNvPr>
          <p:cNvSpPr/>
          <p:nvPr/>
        </p:nvSpPr>
        <p:spPr>
          <a:xfrm>
            <a:off x="6911975" y="3595689"/>
            <a:ext cx="1411288" cy="10509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E9505B7-9F0F-45C9-9A63-2FB41522A1EA}"/>
              </a:ext>
            </a:extLst>
          </p:cNvPr>
          <p:cNvSpPr/>
          <p:nvPr/>
        </p:nvSpPr>
        <p:spPr>
          <a:xfrm>
            <a:off x="2444751" y="4899025"/>
            <a:ext cx="1673225" cy="1193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F596A65-20E4-44DF-BCF4-6CD160214BCF}"/>
              </a:ext>
            </a:extLst>
          </p:cNvPr>
          <p:cNvSpPr/>
          <p:nvPr/>
        </p:nvSpPr>
        <p:spPr>
          <a:xfrm>
            <a:off x="6267451" y="4899025"/>
            <a:ext cx="2136775" cy="1193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23A7F9">
                    <a:lumMod val="60000"/>
                    <a:lumOff val="40000"/>
                  </a:srgbClr>
                </a:solidFill>
                <a:latin typeface="Twinkl"/>
              </a:rPr>
              <a:t>?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52E86F3A-7968-468A-8FAD-FAF230A326DE}"/>
              </a:ext>
            </a:extLst>
          </p:cNvPr>
          <p:cNvSpPr/>
          <p:nvPr/>
        </p:nvSpPr>
        <p:spPr>
          <a:xfrm>
            <a:off x="4313239" y="4891089"/>
            <a:ext cx="1811337" cy="1214437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BF1C323D-6B97-4355-982D-2078E1BB8702}"/>
              </a:ext>
            </a:extLst>
          </p:cNvPr>
          <p:cNvSpPr/>
          <p:nvPr/>
        </p:nvSpPr>
        <p:spPr>
          <a:xfrm>
            <a:off x="8616950" y="3611563"/>
            <a:ext cx="1295400" cy="1795462"/>
          </a:xfrm>
          <a:prstGeom prst="rect">
            <a:avLst/>
          </a:prstGeom>
          <a:solidFill>
            <a:srgbClr val="FFBD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5400" b="1" dirty="0">
                <a:solidFill>
                  <a:srgbClr val="FFABAB"/>
                </a:solidFill>
                <a:latin typeface="Twinkl"/>
              </a:rPr>
              <a:t>?</a:t>
            </a:r>
          </a:p>
        </p:txBody>
      </p:sp>
      <p:sp>
        <p:nvSpPr>
          <p:cNvPr id="49" name="Arrow: Right 4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781D515-A5FD-4EBB-973F-59A2091EAB20}"/>
              </a:ext>
            </a:extLst>
          </p:cNvPr>
          <p:cNvSpPr/>
          <p:nvPr/>
        </p:nvSpPr>
        <p:spPr>
          <a:xfrm>
            <a:off x="8853489" y="5562601"/>
            <a:ext cx="822325" cy="542925"/>
          </a:xfrm>
          <a:prstGeom prst="right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solidFill>
                  <a:prstClr val="white"/>
                </a:solidFill>
                <a:latin typeface="Twinkl"/>
              </a:rPr>
              <a:t>next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</p:childTnLst>
        </p:cTn>
      </p:par>
    </p:tnLst>
    <p:bldLst>
      <p:bldP spid="33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29F3F58C-553C-4355-900D-E490C437B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9399" r="16138" b="9399"/>
          <a:stretch>
            <a:fillRect/>
          </a:stretch>
        </p:blipFill>
        <p:spPr bwMode="auto">
          <a:xfrm>
            <a:off x="2135189" y="685800"/>
            <a:ext cx="81375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199780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1F30CB-0879-4136-B10F-BBD585654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6000" b="1">
                <a:solidFill>
                  <a:srgbClr val="FF3300"/>
                </a:solidFill>
              </a:rPr>
              <a:t>Features</a:t>
            </a:r>
            <a:endParaRPr lang="en-GB" b="1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9D92370-2179-4B58-A7C5-8FE4116DF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0066"/>
                </a:solidFill>
              </a:rPr>
              <a:t>Present tense, e.g. </a:t>
            </a:r>
            <a:r>
              <a:rPr lang="en-GB" altLang="en-US" b="1" i="1">
                <a:solidFill>
                  <a:srgbClr val="FF0066"/>
                </a:solidFill>
              </a:rPr>
              <a:t>many birds fly south</a:t>
            </a:r>
            <a:endParaRPr lang="en-GB" altLang="en-US" b="1">
              <a:solidFill>
                <a:srgbClr val="FF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000099"/>
                </a:solidFill>
              </a:rPr>
              <a:t>Connectives that signal time, e.g. </a:t>
            </a:r>
            <a:r>
              <a:rPr lang="en-GB" altLang="en-US" b="1" i="1">
                <a:solidFill>
                  <a:srgbClr val="000099"/>
                </a:solidFill>
              </a:rPr>
              <a:t>then, next, several months later</a:t>
            </a:r>
            <a:endParaRPr lang="en-GB" altLang="en-US" b="1">
              <a:solidFill>
                <a:srgbClr val="0000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3300"/>
                </a:solidFill>
              </a:rPr>
              <a:t>Causal connectives, e.g. </a:t>
            </a:r>
            <a:r>
              <a:rPr lang="en-GB" altLang="en-US" b="1" i="1">
                <a:solidFill>
                  <a:srgbClr val="FF3300"/>
                </a:solidFill>
              </a:rPr>
              <a:t>because, so, this causes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966A04-4C5E-4613-941D-6117D941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429001"/>
            <a:ext cx="81534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Decide whether diagrams, charts, illustrations or a flow chart would help to explain.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Use a title that indicates what you are writing about.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Using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how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 the title helps. Try to make the title intrigue (interest) the reader,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do sloths hang about?.</a:t>
            </a:r>
          </a:p>
        </p:txBody>
      </p:sp>
    </p:spTree>
    <p:extLst>
      <p:ext uri="{BB962C8B-B14F-4D97-AF65-F5344CB8AC3E}">
        <p14:creationId xmlns:p14="http://schemas.microsoft.com/office/powerpoint/2010/main" val="3122465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566A229-96C9-4370-9D5C-C26C767B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260351"/>
            <a:ext cx="8229600" cy="586581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0066"/>
                </a:solidFill>
              </a:rPr>
              <a:t>Use the first paragraph to introduce your subject to the reader.</a:t>
            </a:r>
          </a:p>
          <a:p>
            <a:pPr eaLnBrk="1" hangingPunct="1"/>
            <a:r>
              <a:rPr lang="en-GB" altLang="en-US" b="1">
                <a:solidFill>
                  <a:srgbClr val="FF3300"/>
                </a:solidFill>
              </a:rPr>
              <a:t>Add in extra, interesting information.</a:t>
            </a:r>
          </a:p>
          <a:p>
            <a:pPr eaLnBrk="1" hangingPunct="1"/>
            <a:r>
              <a:rPr lang="en-GB" altLang="en-US" b="1">
                <a:solidFill>
                  <a:srgbClr val="000099"/>
                </a:solidFill>
              </a:rPr>
              <a:t>Try to end by relating the subject to the reader.</a:t>
            </a:r>
          </a:p>
          <a:p>
            <a:pPr eaLnBrk="1" hangingPunct="1"/>
            <a:r>
              <a:rPr lang="en-GB" altLang="en-US" b="1">
                <a:solidFill>
                  <a:schemeClr val="accent1"/>
                </a:solidFill>
              </a:rPr>
              <a:t>If you use specialised terminology a glossary may be needed.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Interest the reader with exclamation, eg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Beware - whirlwinds can kill!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use questions,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Did you know that…?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Draw the reader in,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strange as it may seem…, not many people know that…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Finally ...re-read your explanation, pretending you know nothing about the subject - is it clear?</a:t>
            </a:r>
          </a:p>
        </p:txBody>
      </p:sp>
    </p:spTree>
    <p:extLst>
      <p:ext uri="{BB962C8B-B14F-4D97-AF65-F5344CB8AC3E}">
        <p14:creationId xmlns:p14="http://schemas.microsoft.com/office/powerpoint/2010/main" val="310161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Thursday 3rd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use parenthesis and relative clauses in an explanation text.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3387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5758039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Let’s start with a simple sentence.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4145669" y="1278286"/>
            <a:ext cx="3733976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Matthew was playing the guitar.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011364" y="2051495"/>
            <a:ext cx="7970837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Not very interesting, is it?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997075" y="2824703"/>
            <a:ext cx="80010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Why don’t we add some extra information?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3014135" y="4062414"/>
            <a:ext cx="6163732" cy="772107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>
                <a:latin typeface="Twinkl"/>
              </a:rPr>
              <a:t>Matthew was playing the guitar. He was in his bedroom.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027238" y="4835622"/>
            <a:ext cx="8101012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Ok, but still rather simple.  How could we improve this?  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226" y="663259"/>
            <a:ext cx="2137024" cy="209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98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2279650" y="1262108"/>
            <a:ext cx="6728883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l"/>
            <a:r>
              <a:rPr lang="en-GB" altLang="en-US" dirty="0">
                <a:latin typeface="Twinkl"/>
              </a:rPr>
              <a:t>Matthew was playing the guitar. He was in his bedroom.</a:t>
            </a:r>
          </a:p>
        </p:txBody>
      </p:sp>
      <p:sp>
        <p:nvSpPr>
          <p:cNvPr id="3" name="Rectangle 2"/>
          <p:cNvSpPr/>
          <p:nvPr/>
        </p:nvSpPr>
        <p:spPr>
          <a:xfrm>
            <a:off x="1782940" y="9334"/>
            <a:ext cx="5622572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Let’s make it a complex sentence.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0750" y="663260"/>
            <a:ext cx="2037500" cy="2000919"/>
          </a:xfrm>
          <a:prstGeom prst="rect">
            <a:avLst/>
          </a:prstGeom>
        </p:spPr>
      </p:pic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2279650" y="3429000"/>
            <a:ext cx="7632701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>
                <a:latin typeface="Twinkl"/>
              </a:rPr>
              <a:t>Matthew,                       	 		was playing the guitar.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279650" y="2145550"/>
            <a:ext cx="55096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</a:rPr>
              <a:t>The second sentence adds a bit of non-vital information to the first one, so we can drop it in as a relative clause, like this…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826226" y="3429000"/>
            <a:ext cx="3093864" cy="495108"/>
          </a:xfrm>
          <a:prstGeom prst="rect">
            <a:avLst/>
          </a:prstGeom>
          <a:solidFill>
            <a:srgbClr val="D0E19B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rgbClr val="232321"/>
                </a:solidFill>
                <a:latin typeface="Twinkl"/>
                <a:ea typeface="Sassoon Infant Rg" pitchFamily="50" charset="0"/>
                <a:cs typeface="Arial" panose="020B0604020202020204" pitchFamily="34" charset="0"/>
              </a:rPr>
              <a:t>who was in his bedroom,</a:t>
            </a:r>
          </a:p>
        </p:txBody>
      </p:sp>
    </p:spTree>
    <p:extLst>
      <p:ext uri="{BB962C8B-B14F-4D97-AF65-F5344CB8AC3E}">
        <p14:creationId xmlns:p14="http://schemas.microsoft.com/office/powerpoint/2010/main" val="33040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5916082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We’ve dropped in a relative clause!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2279651" y="1304241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6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Matthew</a:t>
            </a:r>
            <a:r>
              <a:rPr lang="en-GB" altLang="en-US" sz="36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</a:t>
            </a:r>
            <a:r>
              <a:rPr lang="en-GB" altLang="en-US" sz="3600" b="1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who</a:t>
            </a:r>
            <a:r>
              <a:rPr lang="en-GB" altLang="en-US" sz="36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 was in his bedroom</a:t>
            </a:r>
            <a:r>
              <a:rPr lang="en-GB" altLang="en-US" sz="3600" dirty="0">
                <a:solidFill>
                  <a:srgbClr val="7030A0"/>
                </a:solidFill>
                <a:latin typeface="Twinkl"/>
                <a:cs typeface="Arial" panose="020B0604020202020204" pitchFamily="34" charset="0"/>
              </a:rPr>
              <a:t>, </a:t>
            </a:r>
            <a:r>
              <a:rPr lang="en-GB" altLang="en-US" sz="36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was playing the guitar.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2279650" y="3646029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The </a:t>
            </a:r>
            <a:r>
              <a:rPr lang="en-GB" altLang="en-US" b="1" dirty="0">
                <a:latin typeface="Twinkl"/>
                <a:cs typeface="Arial" panose="020B0604020202020204" pitchFamily="34" charset="0"/>
              </a:rPr>
              <a:t>main clause 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could be a sentence by itself and still make sense: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Matthew was playing the guitar.</a:t>
            </a: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2552701" y="1869048"/>
            <a:ext cx="5868195" cy="1533868"/>
            <a:chOff x="661557" y="2646409"/>
            <a:chExt cx="5867211" cy="1532700"/>
          </a:xfrm>
        </p:grpSpPr>
        <p:sp>
          <p:nvSpPr>
            <p:cNvPr id="17" name="TextBox 3"/>
            <p:cNvSpPr txBox="1">
              <a:spLocks noChangeArrowheads="1"/>
            </p:cNvSpPr>
            <p:nvPr/>
          </p:nvSpPr>
          <p:spPr bwMode="auto">
            <a:xfrm>
              <a:off x="1109221" y="3655857"/>
              <a:ext cx="2519763" cy="523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z="2800" dirty="0">
                  <a:latin typeface="Twinkl"/>
                </a:rPr>
                <a:t>main clause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4ECF388-650E-46F9-AABB-252D550DB4C3}"/>
                </a:ext>
              </a:extLst>
            </p:cNvPr>
            <p:cNvCxnSpPr>
              <a:cxnSpLocks/>
            </p:cNvCxnSpPr>
            <p:nvPr/>
          </p:nvCxnSpPr>
          <p:spPr>
            <a:xfrm>
              <a:off x="661557" y="2646409"/>
              <a:ext cx="1707546" cy="4138"/>
            </a:xfrm>
            <a:prstGeom prst="line">
              <a:avLst/>
            </a:prstGeom>
            <a:ln w="28575">
              <a:solidFill>
                <a:srgbClr val="68942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FF68668-750A-4E2E-BA3E-D26E2CBE7AD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282166" y="2687995"/>
              <a:ext cx="322208" cy="1070746"/>
            </a:xfrm>
            <a:prstGeom prst="straightConnector1">
              <a:avLst/>
            </a:prstGeom>
            <a:ln w="28575">
              <a:solidFill>
                <a:srgbClr val="68942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2ED6980-B443-47BA-811C-1A9CDF76E64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80553" y="3199701"/>
              <a:ext cx="4648215" cy="1"/>
            </a:xfrm>
            <a:prstGeom prst="line">
              <a:avLst/>
            </a:prstGeom>
            <a:ln w="28575">
              <a:solidFill>
                <a:srgbClr val="68942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87B4DF7-F619-46D3-92BB-F1E52D3C07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83663" y="3412930"/>
              <a:ext cx="522199" cy="504441"/>
            </a:xfrm>
            <a:prstGeom prst="straightConnector1">
              <a:avLst/>
            </a:prstGeom>
            <a:ln w="28575">
              <a:solidFill>
                <a:srgbClr val="68942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17"/>
          <p:cNvGrpSpPr>
            <a:grpSpLocks/>
          </p:cNvGrpSpPr>
          <p:nvPr/>
        </p:nvGrpSpPr>
        <p:grpSpPr bwMode="auto">
          <a:xfrm>
            <a:off x="4622801" y="1869047"/>
            <a:ext cx="5529263" cy="1533868"/>
            <a:chOff x="2851742" y="2778143"/>
            <a:chExt cx="5528721" cy="1532596"/>
          </a:xfrm>
        </p:grpSpPr>
        <p:sp>
          <p:nvSpPr>
            <p:cNvPr id="23" name="TextBox 18"/>
            <p:cNvSpPr txBox="1">
              <a:spLocks noChangeArrowheads="1"/>
            </p:cNvSpPr>
            <p:nvPr/>
          </p:nvSpPr>
          <p:spPr bwMode="auto">
            <a:xfrm>
              <a:off x="5145483" y="3787788"/>
              <a:ext cx="3234980" cy="522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GB" altLang="en-US" sz="2800" dirty="0">
                  <a:latin typeface="Twinkl"/>
                </a:rPr>
                <a:t>subordinate clause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3E097B3-BE36-4CEF-8C38-FEEE8AA0BA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1742" y="2778143"/>
              <a:ext cx="4977912" cy="1"/>
            </a:xfrm>
            <a:prstGeom prst="line">
              <a:avLst/>
            </a:prstGeom>
            <a:ln w="28575">
              <a:solidFill>
                <a:srgbClr val="643C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C31458C9-6EF9-4691-B1B2-52216AF1A3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59238" y="2819728"/>
              <a:ext cx="284688" cy="1023341"/>
            </a:xfrm>
            <a:prstGeom prst="straightConnector1">
              <a:avLst/>
            </a:prstGeom>
            <a:ln w="28575">
              <a:solidFill>
                <a:srgbClr val="643C9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2279650" y="4546262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However, the second sentence is now a </a:t>
            </a:r>
            <a:r>
              <a:rPr lang="en-GB" altLang="en-US" b="1" dirty="0">
                <a:latin typeface="Twinkl"/>
                <a:cs typeface="Arial" panose="020B0604020202020204" pitchFamily="34" charset="0"/>
              </a:rPr>
              <a:t>subordinate clause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, which doesn’t make any sense by itself: </a:t>
            </a:r>
            <a:r>
              <a:rPr lang="en-GB" altLang="en-US" b="1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Who was in his bedroom.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2279650" y="5446495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The </a:t>
            </a:r>
            <a:r>
              <a:rPr lang="en-GB" altLang="en-US" b="1" dirty="0">
                <a:latin typeface="Twinkl"/>
                <a:cs typeface="Arial" panose="020B0604020202020204" pitchFamily="34" charset="0"/>
              </a:rPr>
              <a:t>subordinate clause 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has to be stapled into the sentence with </a:t>
            </a:r>
            <a:r>
              <a:rPr lang="en-GB" altLang="en-US" b="1" dirty="0">
                <a:latin typeface="Twinkl"/>
                <a:cs typeface="Arial" panose="020B0604020202020204" pitchFamily="34" charset="0"/>
              </a:rPr>
              <a:t>commas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.</a:t>
            </a:r>
            <a:endParaRPr lang="en-GB" altLang="en-US" b="1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69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6" grpId="0"/>
      <p:bldP spid="27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41987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So it’s all relative, then?</a:t>
            </a:r>
          </a:p>
        </p:txBody>
      </p: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3098799" y="1177153"/>
            <a:ext cx="59944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We’ve replaced the pronoun in the second sentence with a </a:t>
            </a:r>
            <a:r>
              <a:rPr lang="en-GB" altLang="en-US" b="1" dirty="0">
                <a:latin typeface="Twinkl"/>
                <a:cs typeface="Arial" panose="020B0604020202020204" pitchFamily="34" charset="0"/>
              </a:rPr>
              <a:t>relative pronoun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. Can you spot it?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29" name="TextBox 5"/>
          <p:cNvSpPr txBox="1">
            <a:spLocks noChangeArrowheads="1"/>
          </p:cNvSpPr>
          <p:nvPr/>
        </p:nvSpPr>
        <p:spPr bwMode="auto">
          <a:xfrm>
            <a:off x="2063750" y="2402465"/>
            <a:ext cx="80645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200" b="1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Matthew was playing the guitar. He was in his bedroom.</a:t>
            </a:r>
          </a:p>
        </p:txBody>
      </p: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2063750" y="3994727"/>
            <a:ext cx="80645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2200" b="1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Matthew</a:t>
            </a:r>
            <a:r>
              <a:rPr lang="en-GB" altLang="en-US" sz="2200" b="1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who was in his bedroom, </a:t>
            </a:r>
            <a:r>
              <a:rPr lang="en-GB" altLang="en-US" sz="2200" b="1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was playing the guitar.</a:t>
            </a:r>
          </a:p>
        </p:txBody>
      </p:sp>
      <p:grpSp>
        <p:nvGrpSpPr>
          <p:cNvPr id="31" name="Group 11"/>
          <p:cNvGrpSpPr>
            <a:grpSpLocks/>
          </p:cNvGrpSpPr>
          <p:nvPr/>
        </p:nvGrpSpPr>
        <p:grpSpPr bwMode="auto">
          <a:xfrm>
            <a:off x="3546357" y="2375476"/>
            <a:ext cx="3629144" cy="2050136"/>
            <a:chOff x="-1742182" y="2672566"/>
            <a:chExt cx="4104856" cy="188838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8090601-6689-419C-A152-A002AFB2F0C3}"/>
                </a:ext>
              </a:extLst>
            </p:cNvPr>
            <p:cNvSpPr/>
            <p:nvPr/>
          </p:nvSpPr>
          <p:spPr>
            <a:xfrm>
              <a:off x="-1742182" y="4164057"/>
              <a:ext cx="760003" cy="396889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B4AA4B3-950D-4775-95BE-BB0E9C05D0B9}"/>
                </a:ext>
              </a:extLst>
            </p:cNvPr>
            <p:cNvSpPr/>
            <p:nvPr/>
          </p:nvSpPr>
          <p:spPr>
            <a:xfrm>
              <a:off x="1760120" y="2672566"/>
              <a:ext cx="602554" cy="456843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prstClr val="white"/>
                </a:solidFill>
                <a:latin typeface="Twinkl"/>
              </a:endParaRPr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C9A06F9-B923-46AD-892F-1434D8DFC1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982179" y="3129410"/>
              <a:ext cx="2742299" cy="1034647"/>
            </a:xfrm>
            <a:prstGeom prst="line">
              <a:avLst/>
            </a:prstGeom>
            <a:ln w="28575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2297114" y="4973283"/>
            <a:ext cx="75977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b="1" dirty="0">
                <a:latin typeface="Twinkl"/>
                <a:cs typeface="Arial" panose="020B0604020202020204" pitchFamily="34" charset="0"/>
              </a:rPr>
              <a:t>Who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 is the relative pronoun we use to replace ‘people’ nouns/pronouns.  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26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41987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Other Relative Pronouns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9B49EB-E49D-4836-B759-328E92C4D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1282700"/>
            <a:ext cx="76327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b="1" dirty="0">
                <a:latin typeface="Twinkl"/>
                <a:cs typeface="Arial" panose="020B0604020202020204" pitchFamily="34" charset="0"/>
              </a:rPr>
              <a:t>Which</a:t>
            </a:r>
            <a:r>
              <a:rPr lang="en-GB" altLang="en-US" sz="2800" dirty="0">
                <a:latin typeface="Twinkl"/>
                <a:cs typeface="Arial" panose="020B0604020202020204" pitchFamily="34" charset="0"/>
              </a:rPr>
              <a:t> is the relative pronoun we use to replace ‘objects’ nouns/pronouns.  </a:t>
            </a:r>
            <a:endParaRPr lang="en-GB" altLang="en-US" sz="2400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408E18D7-B0BD-4915-B276-BEE3CE4B72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2723503"/>
            <a:ext cx="7632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0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Apples grow on trees. They are very healthy.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10055DE9-F617-4651-B07F-546E72FF2B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431653"/>
            <a:ext cx="76327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0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Apples</a:t>
            </a:r>
            <a:r>
              <a:rPr lang="en-GB" altLang="en-US" sz="40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which are very healthy, </a:t>
            </a:r>
            <a:r>
              <a:rPr lang="en-GB" altLang="en-US" sz="40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grow on trees.</a:t>
            </a:r>
          </a:p>
        </p:txBody>
      </p:sp>
      <p:grpSp>
        <p:nvGrpSpPr>
          <p:cNvPr id="15" name="Group 11"/>
          <p:cNvGrpSpPr>
            <a:grpSpLocks/>
          </p:cNvGrpSpPr>
          <p:nvPr/>
        </p:nvGrpSpPr>
        <p:grpSpPr bwMode="auto">
          <a:xfrm>
            <a:off x="4156870" y="2645714"/>
            <a:ext cx="4587081" cy="2501900"/>
            <a:chOff x="2356828" y="3023482"/>
            <a:chExt cx="4587392" cy="2500893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80CCA2F-44C3-45B8-84BE-5670094B5059}"/>
                </a:ext>
              </a:extLst>
            </p:cNvPr>
            <p:cNvSpPr/>
            <p:nvPr/>
          </p:nvSpPr>
          <p:spPr>
            <a:xfrm>
              <a:off x="2356828" y="4803940"/>
              <a:ext cx="1624122" cy="720435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DBF1F7-7149-4148-A762-CB07098B9B07}"/>
                </a:ext>
              </a:extLst>
            </p:cNvPr>
            <p:cNvSpPr/>
            <p:nvPr/>
          </p:nvSpPr>
          <p:spPr>
            <a:xfrm>
              <a:off x="5658258" y="3023482"/>
              <a:ext cx="1285962" cy="906098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</p:grp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36B323A8-3061-4C19-9342-B11867498FED}"/>
              </a:ext>
            </a:extLst>
          </p:cNvPr>
          <p:cNvCxnSpPr>
            <a:cxnSpLocks/>
          </p:cNvCxnSpPr>
          <p:nvPr/>
        </p:nvCxnSpPr>
        <p:spPr>
          <a:xfrm flipV="1">
            <a:off x="5467351" y="3496615"/>
            <a:ext cx="3133725" cy="904875"/>
          </a:xfrm>
          <a:prstGeom prst="bentConnector3">
            <a:avLst>
              <a:gd name="adj1" fmla="val 112006"/>
            </a:avLst>
          </a:prstGeom>
          <a:ln w="28575">
            <a:solidFill>
              <a:srgbClr val="BC010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11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41987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Other Relative Pronouns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3463AF-349E-4DEB-A964-8DD32C92F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292874"/>
            <a:ext cx="76327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3200" b="1" dirty="0">
                <a:latin typeface="Twinkl"/>
                <a:cs typeface="Arial" panose="020B0604020202020204" pitchFamily="34" charset="0"/>
              </a:rPr>
              <a:t>Whose </a:t>
            </a:r>
            <a:r>
              <a:rPr lang="en-GB" altLang="en-US" sz="3200" dirty="0">
                <a:latin typeface="Twinkl"/>
                <a:cs typeface="Arial" panose="020B0604020202020204" pitchFamily="34" charset="0"/>
              </a:rPr>
              <a:t>is the relative pronoun we use to replace possessive pronouns.  </a:t>
            </a:r>
            <a:endParaRPr lang="en-GB" altLang="en-US" sz="2800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CA36D84D-70F1-46BC-B855-86064A98A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3588" y="2951957"/>
            <a:ext cx="7994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Victoria became Queen in 1837. Before Elizabeth II, her reign was the longest in British history.</a:t>
            </a:r>
          </a:p>
        </p:txBody>
      </p:sp>
      <p:sp>
        <p:nvSpPr>
          <p:cNvPr id="20" name="TextBox 5">
            <a:extLst>
              <a:ext uri="{FF2B5EF4-FFF2-40B4-BE49-F238E27FC236}">
                <a16:creationId xmlns:a16="http://schemas.microsoft.com/office/drawing/2014/main" id="{132BAB7B-A338-4FF9-882A-8D777D806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8500" y="4574382"/>
            <a:ext cx="808355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Victoria</a:t>
            </a:r>
            <a:r>
              <a:rPr lang="en-GB" altLang="en-US" sz="28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whose reign was the longest in British history before Elizabeth II, </a:t>
            </a:r>
            <a:r>
              <a:rPr lang="en-GB" altLang="en-US" sz="28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became Queen in 1837.</a:t>
            </a:r>
          </a:p>
        </p:txBody>
      </p:sp>
      <p:grpSp>
        <p:nvGrpSpPr>
          <p:cNvPr id="21" name="Group 11"/>
          <p:cNvGrpSpPr>
            <a:grpSpLocks/>
          </p:cNvGrpSpPr>
          <p:nvPr/>
        </p:nvGrpSpPr>
        <p:grpSpPr bwMode="auto">
          <a:xfrm>
            <a:off x="2782889" y="3371057"/>
            <a:ext cx="2003425" cy="1709737"/>
            <a:chOff x="1972465" y="2910684"/>
            <a:chExt cx="1286256" cy="1729894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D88ACD7-EE85-437D-8C4E-0369813449D0}"/>
                </a:ext>
              </a:extLst>
            </p:cNvPr>
            <p:cNvSpPr/>
            <p:nvPr/>
          </p:nvSpPr>
          <p:spPr>
            <a:xfrm>
              <a:off x="2532017" y="4181200"/>
              <a:ext cx="726704" cy="459378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4BE8243-0D54-471E-A45A-B3C787B55371}"/>
                </a:ext>
              </a:extLst>
            </p:cNvPr>
            <p:cNvSpPr/>
            <p:nvPr/>
          </p:nvSpPr>
          <p:spPr>
            <a:xfrm>
              <a:off x="1972465" y="2910684"/>
              <a:ext cx="401573" cy="536476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8F3F06B-0F15-46B9-8140-F456B1512C4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374038" y="3496952"/>
              <a:ext cx="324112" cy="615181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5">
            <a:extLst>
              <a:ext uri="{FF2B5EF4-FFF2-40B4-BE49-F238E27FC236}">
                <a16:creationId xmlns:a16="http://schemas.microsoft.com/office/drawing/2014/main" id="{999AFB0A-3B7B-49A0-832A-6A20A39D6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4538" y="3479007"/>
            <a:ext cx="7993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My dog is called Frizz.  His fur is very curly.</a:t>
            </a:r>
          </a:p>
        </p:txBody>
      </p:sp>
      <p:sp>
        <p:nvSpPr>
          <p:cNvPr id="26" name="TextBox 5">
            <a:extLst>
              <a:ext uri="{FF2B5EF4-FFF2-40B4-BE49-F238E27FC236}">
                <a16:creationId xmlns:a16="http://schemas.microsoft.com/office/drawing/2014/main" id="{D01A7237-22BE-4ED7-9389-2C7B79430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088" y="4507707"/>
            <a:ext cx="8081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My dog</a:t>
            </a:r>
            <a:r>
              <a:rPr lang="en-GB" altLang="en-US" sz="28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whose fur is very curly, </a:t>
            </a:r>
            <a:r>
              <a:rPr lang="en-GB" altLang="en-US" sz="28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is called Frizz.</a:t>
            </a:r>
          </a:p>
        </p:txBody>
      </p:sp>
      <p:grpSp>
        <p:nvGrpSpPr>
          <p:cNvPr id="27" name="Group 7"/>
          <p:cNvGrpSpPr>
            <a:grpSpLocks/>
          </p:cNvGrpSpPr>
          <p:nvPr/>
        </p:nvGrpSpPr>
        <p:grpSpPr bwMode="auto">
          <a:xfrm>
            <a:off x="3633788" y="3486943"/>
            <a:ext cx="3205162" cy="1608138"/>
            <a:chOff x="2199846" y="4189330"/>
            <a:chExt cx="3206158" cy="1608335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4221E8F-1996-40C9-B409-9A12A457F352}"/>
                </a:ext>
              </a:extLst>
            </p:cNvPr>
            <p:cNvSpPr/>
            <p:nvPr/>
          </p:nvSpPr>
          <p:spPr>
            <a:xfrm>
              <a:off x="2199846" y="5145122"/>
              <a:ext cx="1051252" cy="652543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036C8D5-2EAB-4597-B6F0-F967FA2AAC02}"/>
                </a:ext>
              </a:extLst>
            </p:cNvPr>
            <p:cNvSpPr/>
            <p:nvPr/>
          </p:nvSpPr>
          <p:spPr>
            <a:xfrm>
              <a:off x="4713639" y="4189330"/>
              <a:ext cx="692365" cy="522352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308759F-F2C0-4EEC-86D2-C850623502CE}"/>
                </a:ext>
              </a:extLst>
            </p:cNvPr>
            <p:cNvCxnSpPr>
              <a:cxnSpLocks/>
              <a:stCxn id="28" idx="7"/>
              <a:endCxn id="29" idx="3"/>
            </p:cNvCxnSpPr>
            <p:nvPr/>
          </p:nvCxnSpPr>
          <p:spPr>
            <a:xfrm flipV="1">
              <a:off x="3097062" y="4635473"/>
              <a:ext cx="1718209" cy="604911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2042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5" grpId="0"/>
      <p:bldP spid="2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41987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Other Relative Pronouns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BE9665-CE10-436F-9500-8A0315446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272237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b="1" dirty="0">
                <a:latin typeface="Twinkl"/>
                <a:cs typeface="Arial" panose="020B0604020202020204" pitchFamily="34" charset="0"/>
              </a:rPr>
              <a:t>Where 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is the relative pronoun we use to replace ‘place’ nouns/pronouns.  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9CDAA51B-A830-4A62-9CBE-52899DDB7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5650" y="2144650"/>
            <a:ext cx="8008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36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Mallorca is a Spanish island. We go there on holiday.</a:t>
            </a:r>
          </a:p>
        </p:txBody>
      </p:sp>
      <p:sp>
        <p:nvSpPr>
          <p:cNvPr id="31" name="TextBox 5">
            <a:extLst>
              <a:ext uri="{FF2B5EF4-FFF2-40B4-BE49-F238E27FC236}">
                <a16:creationId xmlns:a16="http://schemas.microsoft.com/office/drawing/2014/main" id="{19628A9E-D081-4B97-85E2-0367D315E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7875" y="3743263"/>
            <a:ext cx="79644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36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Mallorca</a:t>
            </a:r>
            <a:r>
              <a:rPr lang="en-GB" altLang="en-US" sz="36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where we go on holiday,</a:t>
            </a:r>
            <a:r>
              <a:rPr lang="en-GB" altLang="en-US" sz="3600" dirty="0">
                <a:solidFill>
                  <a:srgbClr val="7030A0"/>
                </a:solidFill>
                <a:latin typeface="Twinkl"/>
                <a:cs typeface="Arial" panose="020B0604020202020204" pitchFamily="34" charset="0"/>
              </a:rPr>
              <a:t> </a:t>
            </a:r>
            <a:r>
              <a:rPr lang="en-GB" altLang="en-US" sz="36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is a Spanish island.</a:t>
            </a:r>
          </a:p>
        </p:txBody>
      </p:sp>
      <p:grpSp>
        <p:nvGrpSpPr>
          <p:cNvPr id="32" name="Group 11"/>
          <p:cNvGrpSpPr>
            <a:grpSpLocks/>
          </p:cNvGrpSpPr>
          <p:nvPr/>
        </p:nvGrpSpPr>
        <p:grpSpPr bwMode="auto">
          <a:xfrm>
            <a:off x="4162425" y="2757425"/>
            <a:ext cx="1466850" cy="1600200"/>
            <a:chOff x="4954388" y="2858141"/>
            <a:chExt cx="1466886" cy="160061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DAC808F-5A87-4A07-90FD-A871781BDC0C}"/>
                </a:ext>
              </a:extLst>
            </p:cNvPr>
            <p:cNvSpPr/>
            <p:nvPr/>
          </p:nvSpPr>
          <p:spPr>
            <a:xfrm>
              <a:off x="5049640" y="3904573"/>
              <a:ext cx="1371634" cy="554179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2CDCAA4-9CC2-4EB9-9B3A-9EED5A9915DC}"/>
                </a:ext>
              </a:extLst>
            </p:cNvPr>
            <p:cNvSpPr/>
            <p:nvPr/>
          </p:nvSpPr>
          <p:spPr>
            <a:xfrm>
              <a:off x="4954388" y="2858141"/>
              <a:ext cx="1295432" cy="527185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B36FDCA-DD75-42E9-BCCB-E517DA28C5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02104" y="3414362"/>
              <a:ext cx="0" cy="458906"/>
            </a:xfrm>
            <a:prstGeom prst="line">
              <a:avLst/>
            </a:prstGeom>
            <a:ln w="28575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933260E5-9592-4EE8-92C1-567231763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5446495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The relative pronoun always goes straight after the main noun, so sometimes we have to re-order the clause slightly.  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59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1" grpId="0"/>
      <p:bldP spid="3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41987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Other Relative Pronouns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0CD347-655A-4357-B672-0C83213FA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188241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b="1" dirty="0">
                <a:latin typeface="Twinkl"/>
                <a:cs typeface="Arial" panose="020B0604020202020204" pitchFamily="34" charset="0"/>
              </a:rPr>
              <a:t>When 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is the relative pronoun we use to replace ‘time’ noun phrases/pronouns.  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A915270B-00AA-48B0-9EA8-727C65158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8339" y="2189874"/>
            <a:ext cx="81803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In 2008, I was two years old. My brother was born in 2008.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95CB9A1E-7843-450C-AA05-44710D6BB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7550" y="3578938"/>
            <a:ext cx="81803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In 2008</a:t>
            </a:r>
            <a:r>
              <a:rPr lang="en-GB" altLang="en-US" sz="28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when my brother was born, </a:t>
            </a:r>
            <a:r>
              <a:rPr lang="en-GB" altLang="en-US" sz="28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I was two years old.</a:t>
            </a:r>
          </a:p>
        </p:txBody>
      </p:sp>
      <p:grpSp>
        <p:nvGrpSpPr>
          <p:cNvPr id="15" name="Group 11"/>
          <p:cNvGrpSpPr>
            <a:grpSpLocks/>
          </p:cNvGrpSpPr>
          <p:nvPr/>
        </p:nvGrpSpPr>
        <p:grpSpPr bwMode="auto">
          <a:xfrm>
            <a:off x="3759200" y="2647075"/>
            <a:ext cx="3308350" cy="1457325"/>
            <a:chOff x="2120220" y="3759098"/>
            <a:chExt cx="3307566" cy="145717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D07AAA3-2D6E-4B87-9AE1-258699D59949}"/>
                </a:ext>
              </a:extLst>
            </p:cNvPr>
            <p:cNvSpPr/>
            <p:nvPr/>
          </p:nvSpPr>
          <p:spPr>
            <a:xfrm>
              <a:off x="2120220" y="4698803"/>
              <a:ext cx="926880" cy="517473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>
                <a:solidFill>
                  <a:srgbClr val="1C1C1C"/>
                </a:solidFill>
                <a:latin typeface="Twinkl"/>
              </a:endParaRPr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0A23160-09CB-448A-8E3D-3F586F4C793F}"/>
                </a:ext>
              </a:extLst>
            </p:cNvPr>
            <p:cNvSpPr/>
            <p:nvPr/>
          </p:nvSpPr>
          <p:spPr>
            <a:xfrm>
              <a:off x="4454880" y="3759098"/>
              <a:ext cx="972906" cy="453979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>
                <a:solidFill>
                  <a:srgbClr val="1C1C1C"/>
                </a:solidFill>
                <a:latin typeface="Twinkl"/>
              </a:endParaRP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9F2C44F-B570-4E8D-9EA2-F8EE8E2AE610}"/>
                </a:ext>
              </a:extLst>
            </p:cNvPr>
            <p:cNvCxnSpPr>
              <a:cxnSpLocks/>
              <a:stCxn id="16" idx="7"/>
              <a:endCxn id="19" idx="3"/>
            </p:cNvCxnSpPr>
            <p:nvPr/>
          </p:nvCxnSpPr>
          <p:spPr>
            <a:xfrm flipV="1">
              <a:off x="2910608" y="4146409"/>
              <a:ext cx="1687113" cy="628587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204C54A2-5C1F-4CAD-95A6-4B6E3EEDB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892497"/>
            <a:ext cx="7632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latin typeface="Twinkl"/>
              </a:rPr>
              <a:t>The relative pronoun '</a:t>
            </a:r>
            <a:r>
              <a:rPr lang="en-GB" altLang="en-US" b="1" dirty="0">
                <a:latin typeface="Twinkl"/>
              </a:rPr>
              <a:t>that</a:t>
            </a:r>
            <a:r>
              <a:rPr lang="en-GB" altLang="en-US" dirty="0">
                <a:latin typeface="Twinkl"/>
              </a:rPr>
              <a:t>' is used for relative clauses where the added information is vital to the meaning of a sentence. When using 'that', we tend not to use commas around the relative clause. For example: 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dirty="0">
                <a:latin typeface="Twinkl"/>
              </a:rPr>
              <a:t>The old house that is next to our school is up for sale. 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12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1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46559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Instead of, not as well as…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3175002" y="1223275"/>
            <a:ext cx="58419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</a:rPr>
              <a:t>Relative pronouns are used in relative clauses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. Can you spot what’s wrong with these new sentences?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2279650" y="2454834"/>
            <a:ext cx="763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My mum is a doctor. Her name is </a:t>
            </a:r>
            <a:r>
              <a:rPr lang="en-GB" altLang="en-US" sz="3200" dirty="0" err="1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Safira</a:t>
            </a:r>
            <a:r>
              <a:rPr lang="en-GB" altLang="en-US" sz="3200" dirty="0">
                <a:solidFill>
                  <a:srgbClr val="232321"/>
                </a:solidFill>
                <a:latin typeface="Twinkl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005139" y="4841876"/>
            <a:ext cx="61817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The writer has left the pronoun in the new subordinate clause, as well as adding a relative pronoun.</a:t>
            </a:r>
            <a:endParaRPr lang="en-GB" altLang="en-US" dirty="0">
              <a:solidFill>
                <a:srgbClr val="FF0000"/>
              </a:solidFill>
              <a:latin typeface="Twinkl"/>
              <a:cs typeface="Arial" panose="020B0604020202020204" pitchFamily="34" charset="0"/>
            </a:endParaRPr>
          </a:p>
        </p:txBody>
      </p:sp>
      <p:sp>
        <p:nvSpPr>
          <p:cNvPr id="23" name="TextBox 5"/>
          <p:cNvSpPr txBox="1">
            <a:spLocks noChangeArrowheads="1"/>
          </p:cNvSpPr>
          <p:nvPr/>
        </p:nvSpPr>
        <p:spPr bwMode="auto">
          <a:xfrm>
            <a:off x="2279650" y="3178734"/>
            <a:ext cx="7632701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My mum</a:t>
            </a:r>
            <a:r>
              <a:rPr lang="en-GB" altLang="en-US" sz="32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whose her name is </a:t>
            </a:r>
            <a:r>
              <a:rPr lang="en-GB" altLang="en-US" sz="3200" dirty="0" err="1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Safira</a:t>
            </a:r>
            <a:r>
              <a:rPr lang="en-GB" altLang="en-US" sz="3200" dirty="0">
                <a:solidFill>
                  <a:srgbClr val="643C90"/>
                </a:solidFill>
                <a:latin typeface="Twinkl"/>
                <a:cs typeface="Arial" panose="020B0604020202020204" pitchFamily="34" charset="0"/>
              </a:rPr>
              <a:t>, 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panose="020B0604020202020204" pitchFamily="34" charset="0"/>
              </a:rPr>
              <a:t>is a doctor.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0C5BD63-E6DD-4AC1-AE29-80E70FEC4B78}"/>
              </a:ext>
            </a:extLst>
          </p:cNvPr>
          <p:cNvCxnSpPr>
            <a:cxnSpLocks/>
          </p:cNvCxnSpPr>
          <p:nvPr/>
        </p:nvCxnSpPr>
        <p:spPr>
          <a:xfrm>
            <a:off x="5527676" y="3523221"/>
            <a:ext cx="568325" cy="0"/>
          </a:xfrm>
          <a:prstGeom prst="line">
            <a:avLst/>
          </a:prstGeom>
          <a:ln w="28575">
            <a:solidFill>
              <a:srgbClr val="BC010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7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22556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Punctuation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2279650" y="1113898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</a:rPr>
              <a:t>Relative clauses containing non-vital information have to be separated from the main clause. Typically, we use commas to mark the relative clauses, although dashes or brackets can also be used.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97138341-9FF7-46DA-A526-8073594C3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5950" y="2270898"/>
            <a:ext cx="841533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defRPr/>
            </a:pP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George was passed by a fire engine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 charset="0"/>
              </a:rPr>
              <a:t>,</a:t>
            </a:r>
            <a:r>
              <a:rPr lang="en-GB" altLang="en-US" sz="3200" dirty="0">
                <a:solidFill>
                  <a:srgbClr val="7030A0"/>
                </a:solidFill>
                <a:latin typeface="Twinkl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which had its blue lights on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 charset="0"/>
              </a:rPr>
              <a:t>.</a:t>
            </a:r>
            <a:endParaRPr lang="en-GB" altLang="en-US" sz="3200" dirty="0">
              <a:solidFill>
                <a:srgbClr val="00B050"/>
              </a:solidFill>
              <a:latin typeface="Twinkl"/>
              <a:cs typeface="Arial" charset="0"/>
            </a:endParaRP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161A1C2A-7C32-4B2D-8CB3-2E73C2028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5951" y="3581786"/>
            <a:ext cx="8416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defRPr/>
            </a:pP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Hospitals</a:t>
            </a:r>
            <a:r>
              <a:rPr lang="en-GB" altLang="en-US" sz="3200" dirty="0">
                <a:solidFill>
                  <a:srgbClr val="00B050"/>
                </a:solidFill>
                <a:latin typeface="Twinkl"/>
                <a:cs typeface="Arial" charset="0"/>
              </a:rPr>
              <a:t>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 charset="0"/>
              </a:rPr>
              <a:t>(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where doctors and nurses work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 charset="0"/>
              </a:rPr>
              <a:t>)</a:t>
            </a:r>
            <a:r>
              <a:rPr lang="en-GB" altLang="en-US" sz="3200" dirty="0">
                <a:solidFill>
                  <a:srgbClr val="7030A0"/>
                </a:solidFill>
                <a:latin typeface="Twinkl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are very busy places.</a:t>
            </a:r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3533C1D8-9425-4E9F-ABA5-ED4F35674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4892675"/>
            <a:ext cx="76327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>
              <a:defRPr/>
            </a:pP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Grandma</a:t>
            </a:r>
            <a:r>
              <a:rPr lang="en-GB" altLang="en-US" sz="3200" dirty="0">
                <a:solidFill>
                  <a:srgbClr val="00B050"/>
                </a:solidFill>
                <a:latin typeface="Twinkl"/>
                <a:cs typeface="Arial" charset="0"/>
              </a:rPr>
              <a:t> 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 charset="0"/>
              </a:rPr>
              <a:t>–  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whose</a:t>
            </a:r>
            <a:r>
              <a:rPr lang="en-GB" altLang="en-US" sz="3200" b="1" dirty="0">
                <a:solidFill>
                  <a:srgbClr val="689429"/>
                </a:solidFill>
                <a:latin typeface="Twinkl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eyes are sensitive 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winkl"/>
                <a:cs typeface="Arial" charset="0"/>
              </a:rPr>
              <a:t>–  </a:t>
            </a:r>
            <a:r>
              <a:rPr lang="en-GB" altLang="en-US" sz="3200" dirty="0">
                <a:solidFill>
                  <a:srgbClr val="689429"/>
                </a:solidFill>
                <a:latin typeface="Twinkl"/>
                <a:cs typeface="Arial" charset="0"/>
              </a:rPr>
              <a:t>has to wear dark glasses.</a:t>
            </a:r>
          </a:p>
        </p:txBody>
      </p:sp>
    </p:spTree>
    <p:extLst>
      <p:ext uri="{BB962C8B-B14F-4D97-AF65-F5344CB8AC3E}">
        <p14:creationId xmlns:p14="http://schemas.microsoft.com/office/powerpoint/2010/main" val="201238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82940" y="9334"/>
            <a:ext cx="1493660" cy="1079884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  <a:latin typeface="Twinkl"/>
              </a:rPr>
              <a:t>Plenary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279650" y="1252538"/>
            <a:ext cx="7632701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>
                <a:latin typeface="Twinkl"/>
              </a:rPr>
              <a:t>What have we learned?</a:t>
            </a:r>
          </a:p>
        </p:txBody>
      </p:sp>
      <p:sp>
        <p:nvSpPr>
          <p:cNvPr id="12" name="TextBox 14"/>
          <p:cNvSpPr txBox="1">
            <a:spLocks noChangeArrowheads="1"/>
          </p:cNvSpPr>
          <p:nvPr/>
        </p:nvSpPr>
        <p:spPr bwMode="auto">
          <a:xfrm>
            <a:off x="2279650" y="2983070"/>
            <a:ext cx="76327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Relative pronouns look like question words, but they’re actually </a:t>
            </a:r>
            <a:r>
              <a:rPr lang="en-GB" altLang="en-US" b="1" dirty="0">
                <a:latin typeface="Twinkl"/>
                <a:cs typeface="Arial" panose="020B0604020202020204" pitchFamily="34" charset="0"/>
              </a:rPr>
              <a:t>replacing</a:t>
            </a:r>
            <a:r>
              <a:rPr lang="en-GB" altLang="en-US" dirty="0">
                <a:latin typeface="Twinkl"/>
                <a:cs typeface="Arial" panose="020B0604020202020204" pitchFamily="34" charset="0"/>
              </a:rPr>
              <a:t> a noun.</a:t>
            </a:r>
          </a:p>
        </p:txBody>
      </p:sp>
      <p:sp>
        <p:nvSpPr>
          <p:cNvPr id="13" name="TextBox 15"/>
          <p:cNvSpPr txBox="1">
            <a:spLocks noChangeArrowheads="1"/>
          </p:cNvSpPr>
          <p:nvPr/>
        </p:nvSpPr>
        <p:spPr bwMode="auto">
          <a:xfrm>
            <a:off x="2279650" y="2042193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  <a:cs typeface="Arial" panose="020B0604020202020204" pitchFamily="34" charset="0"/>
              </a:rPr>
              <a:t>We can combine two simple sentences into a complex sentence using a relative pronoun.</a:t>
            </a:r>
          </a:p>
        </p:txBody>
      </p:sp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2279649" y="3923946"/>
            <a:ext cx="76327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Twinkl"/>
              </a:rPr>
              <a:t>One of the sentences becomes a subordinate clause which we place after the noun.</a:t>
            </a:r>
            <a:endParaRPr lang="en-GB" altLang="en-US" dirty="0">
              <a:latin typeface="Twinkl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50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Friday 4th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self and peer assess our explanation texts.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044647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713FD4-8B80-4764-88AC-E6B7B709AD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97906"/>
            <a:ext cx="10521230" cy="566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916437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AE0859F-392C-401F-8F01-563777834A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09" y="681037"/>
            <a:ext cx="11171982" cy="585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19528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EB8E64C-B180-40E2-8F7D-FDDF7839C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017" y="1777329"/>
            <a:ext cx="11129737" cy="294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07267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CE111E-5D92-411E-9FF1-7BC12EF60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725" y="1240887"/>
            <a:ext cx="11030080" cy="388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39300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BCF584-3027-4418-B903-22F6DC413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700" y="777877"/>
            <a:ext cx="10884600" cy="4978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5655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D54083-62A7-4293-9819-3EBC1EF65C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634" y="1825625"/>
            <a:ext cx="12040366" cy="275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09713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DF0B5-B394-484A-A29F-4C9D8738A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C80241-DF0C-4EEE-9167-504E28BED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D5AD48-C096-4AAC-B86D-A428DE6C75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821" y="1825625"/>
            <a:ext cx="11164357" cy="2959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00597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1F30CB-0879-4136-B10F-BBD585654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6000" b="1">
                <a:solidFill>
                  <a:srgbClr val="FF3300"/>
                </a:solidFill>
              </a:rPr>
              <a:t>Features</a:t>
            </a:r>
            <a:endParaRPr lang="en-GB" b="1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9D92370-2179-4B58-A7C5-8FE4116DF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0066"/>
                </a:solidFill>
              </a:rPr>
              <a:t>Present tense, e.g. </a:t>
            </a:r>
            <a:r>
              <a:rPr lang="en-GB" altLang="en-US" b="1" i="1">
                <a:solidFill>
                  <a:srgbClr val="FF0066"/>
                </a:solidFill>
              </a:rPr>
              <a:t>many birds fly south</a:t>
            </a:r>
            <a:endParaRPr lang="en-GB" altLang="en-US" b="1">
              <a:solidFill>
                <a:srgbClr val="FF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000099"/>
                </a:solidFill>
              </a:rPr>
              <a:t>Connectives that signal time, e.g. </a:t>
            </a:r>
            <a:r>
              <a:rPr lang="en-GB" altLang="en-US" b="1" i="1">
                <a:solidFill>
                  <a:srgbClr val="000099"/>
                </a:solidFill>
              </a:rPr>
              <a:t>then, next, several months later</a:t>
            </a:r>
            <a:endParaRPr lang="en-GB" altLang="en-US" b="1">
              <a:solidFill>
                <a:srgbClr val="0000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3300"/>
                </a:solidFill>
              </a:rPr>
              <a:t>Causal connectives, e.g. </a:t>
            </a:r>
            <a:r>
              <a:rPr lang="en-GB" altLang="en-US" b="1" i="1">
                <a:solidFill>
                  <a:srgbClr val="FF3300"/>
                </a:solidFill>
              </a:rPr>
              <a:t>because, so, this causes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966A04-4C5E-4613-941D-6117D941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429001"/>
            <a:ext cx="81534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GB" altLang="en-US" sz="2800">
                <a:solidFill>
                  <a:srgbClr val="FF0066"/>
                </a:solidFill>
              </a:rPr>
              <a:t> </a:t>
            </a:r>
            <a:r>
              <a:rPr lang="en-GB" altLang="en-US" sz="2800" b="1">
                <a:solidFill>
                  <a:srgbClr val="FF0066"/>
                </a:solidFill>
              </a:rPr>
              <a:t>Decide whether diagrams, charts, illustrations or a flow chart would help to explain.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>
                <a:solidFill>
                  <a:srgbClr val="000099"/>
                </a:solidFill>
              </a:rPr>
              <a:t> Use a title that indicates what you are writing about.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b="1">
                <a:solidFill>
                  <a:srgbClr val="FF3300"/>
                </a:solidFill>
              </a:rPr>
              <a:t>Using </a:t>
            </a:r>
            <a:r>
              <a:rPr lang="en-GB" altLang="en-US" sz="2800" b="1" i="1">
                <a:solidFill>
                  <a:srgbClr val="FF3300"/>
                </a:solidFill>
              </a:rPr>
              <a:t>how </a:t>
            </a:r>
            <a:r>
              <a:rPr lang="en-GB" altLang="en-US" sz="2800" b="1">
                <a:solidFill>
                  <a:srgbClr val="FF3300"/>
                </a:solidFill>
              </a:rPr>
              <a:t>or </a:t>
            </a:r>
            <a:r>
              <a:rPr lang="en-GB" altLang="en-US" sz="2800" b="1" i="1">
                <a:solidFill>
                  <a:srgbClr val="FF3300"/>
                </a:solidFill>
              </a:rPr>
              <a:t>why </a:t>
            </a:r>
            <a:r>
              <a:rPr lang="en-GB" altLang="en-US" sz="2800" b="1">
                <a:solidFill>
                  <a:srgbClr val="FF3300"/>
                </a:solidFill>
              </a:rPr>
              <a:t>in the title helps. Try to make the title intrigue (interest) the reader, e.g. </a:t>
            </a:r>
            <a:r>
              <a:rPr lang="en-GB" altLang="en-US" sz="2800" b="1" i="1">
                <a:solidFill>
                  <a:srgbClr val="FF3300"/>
                </a:solidFill>
              </a:rPr>
              <a:t>Why do sloths hang about?.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566A229-96C9-4370-9D5C-C26C767B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260351"/>
            <a:ext cx="8229600" cy="586581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0066"/>
                </a:solidFill>
              </a:rPr>
              <a:t>Use the first paragraph to introduce your subject to the reader.</a:t>
            </a:r>
          </a:p>
          <a:p>
            <a:pPr eaLnBrk="1" hangingPunct="1"/>
            <a:r>
              <a:rPr lang="en-GB" altLang="en-US" b="1">
                <a:solidFill>
                  <a:srgbClr val="FF3300"/>
                </a:solidFill>
              </a:rPr>
              <a:t>Add in extra, interesting information.</a:t>
            </a:r>
          </a:p>
          <a:p>
            <a:pPr eaLnBrk="1" hangingPunct="1"/>
            <a:r>
              <a:rPr lang="en-GB" altLang="en-US" b="1">
                <a:solidFill>
                  <a:srgbClr val="000099"/>
                </a:solidFill>
              </a:rPr>
              <a:t>Try to end by relating the subject to the reader.</a:t>
            </a:r>
          </a:p>
          <a:p>
            <a:pPr eaLnBrk="1" hangingPunct="1"/>
            <a:r>
              <a:rPr lang="en-GB" altLang="en-US" b="1">
                <a:solidFill>
                  <a:schemeClr val="accent1"/>
                </a:solidFill>
              </a:rPr>
              <a:t>If you use specialised terminology a glossary may be needed.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eaLnBrk="1" hangingPunct="1"/>
            <a:r>
              <a:rPr lang="en-GB" altLang="en-US" sz="2800" b="1">
                <a:solidFill>
                  <a:srgbClr val="FF0066"/>
                </a:solidFill>
              </a:rPr>
              <a:t>Interest the reader with exclamation, eg </a:t>
            </a:r>
            <a:r>
              <a:rPr lang="en-GB" altLang="en-US" sz="2800" b="1" i="1">
                <a:solidFill>
                  <a:srgbClr val="FF0066"/>
                </a:solidFill>
              </a:rPr>
              <a:t>Beware - whirlwinds can kill!</a:t>
            </a:r>
            <a:endParaRPr lang="en-GB" altLang="en-US" sz="2800" b="1">
              <a:solidFill>
                <a:srgbClr val="FF0066"/>
              </a:solidFill>
            </a:endParaRPr>
          </a:p>
          <a:p>
            <a:pPr eaLnBrk="1" hangingPunct="1"/>
            <a:r>
              <a:rPr lang="en-GB" altLang="en-US" sz="2800" b="1">
                <a:solidFill>
                  <a:srgbClr val="000099"/>
                </a:solidFill>
              </a:rPr>
              <a:t>Or use questions, e.g. </a:t>
            </a:r>
            <a:r>
              <a:rPr lang="en-GB" altLang="en-US" sz="2800" b="1" i="1">
                <a:solidFill>
                  <a:srgbClr val="000099"/>
                </a:solidFill>
              </a:rPr>
              <a:t>Did you know that…?</a:t>
            </a:r>
            <a:endParaRPr lang="en-GB" altLang="en-US" sz="2800" b="1">
              <a:solidFill>
                <a:srgbClr val="000099"/>
              </a:solidFill>
            </a:endParaRPr>
          </a:p>
          <a:p>
            <a:pPr eaLnBrk="1" hangingPunct="1"/>
            <a:r>
              <a:rPr lang="en-GB" altLang="en-US" sz="2800" b="1">
                <a:solidFill>
                  <a:srgbClr val="FF3300"/>
                </a:solidFill>
              </a:rPr>
              <a:t>Draw the reader in, e.g. </a:t>
            </a:r>
            <a:r>
              <a:rPr lang="en-GB" altLang="en-US" sz="2800" b="1" i="1">
                <a:solidFill>
                  <a:srgbClr val="FF3300"/>
                </a:solidFill>
              </a:rPr>
              <a:t>strange as it may seem…, not many people know that…</a:t>
            </a:r>
            <a:endParaRPr lang="en-GB" altLang="en-US" sz="2800" b="1">
              <a:solidFill>
                <a:srgbClr val="FF3300"/>
              </a:solidFill>
            </a:endParaRPr>
          </a:p>
          <a:p>
            <a:pPr eaLnBrk="1" hangingPunct="1"/>
            <a:r>
              <a:rPr lang="en-GB" altLang="en-US" sz="2800" b="1"/>
              <a:t>Finally ...re-read your explanation, pretending you know nothing about the subject - is it clear?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4.xml><?xml version="1.0" encoding="utf-8"?>
<a:theme xmlns:a="http://schemas.openxmlformats.org/drawingml/2006/main" name="2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6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7.xml><?xml version="1.0" encoding="utf-8"?>
<a:theme xmlns:a="http://schemas.openxmlformats.org/drawingml/2006/main" name="5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786</TotalTime>
  <Words>4137</Words>
  <Application>Microsoft Office PowerPoint</Application>
  <PresentationFormat>Widescreen</PresentationFormat>
  <Paragraphs>548</Paragraphs>
  <Slides>78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78</vt:i4>
      </vt:variant>
    </vt:vector>
  </HeadingPairs>
  <TitlesOfParts>
    <vt:vector size="98" baseType="lpstr">
      <vt:lpstr>Arial</vt:lpstr>
      <vt:lpstr>Calibri</vt:lpstr>
      <vt:lpstr>Calibri Light</vt:lpstr>
      <vt:lpstr>Comic Sans MS</vt:lpstr>
      <vt:lpstr>Gill Sans MT</vt:lpstr>
      <vt:lpstr>Sassoon Infant Rg</vt:lpstr>
      <vt:lpstr>Times New Roman</vt:lpstr>
      <vt:lpstr>Tw Cen MT</vt:lpstr>
      <vt:lpstr>Twinkl</vt:lpstr>
      <vt:lpstr>Twinkl </vt:lpstr>
      <vt:lpstr>Twinkl SemiBold</vt:lpstr>
      <vt:lpstr>Wingdings</vt:lpstr>
      <vt:lpstr>XCCW Joined 7a</vt:lpstr>
      <vt:lpstr>Office Theme</vt:lpstr>
      <vt:lpstr>Custom Design</vt:lpstr>
      <vt:lpstr>1_Office Theme</vt:lpstr>
      <vt:lpstr>2_Office Theme</vt:lpstr>
      <vt:lpstr>3_Office Theme</vt:lpstr>
      <vt:lpstr>4_Office Theme</vt:lpstr>
      <vt:lpstr>5_Office Theme</vt:lpstr>
      <vt:lpstr>PowerPoint Presentation</vt:lpstr>
      <vt:lpstr>PowerPoint Presentation</vt:lpstr>
      <vt:lpstr>https://youtu.be/2igRcGxlshA   https://www.youtube.com/watch?v=Xc5eqwzEgUo   https://www.youtube.com/watch?v=vGxRUglFFME&amp;t=3s </vt:lpstr>
      <vt:lpstr>What features do we need?</vt:lpstr>
      <vt:lpstr>What features do we need?</vt:lpstr>
      <vt:lpstr>PowerPoint Presentation</vt:lpstr>
      <vt:lpstr>Explanation text</vt:lpstr>
      <vt:lpstr>Planning and organising explanations</vt:lpstr>
      <vt:lpstr>Organising explanation text</vt:lpstr>
      <vt:lpstr>Features</vt:lpstr>
      <vt:lpstr>PowerPoint Presentation</vt:lpstr>
      <vt:lpstr>PowerPoint Presentation</vt:lpstr>
      <vt:lpstr>What Is Parenthesis?</vt:lpstr>
      <vt:lpstr>Parenthesis Punctuation</vt:lpstr>
      <vt:lpstr>Spot the Parenthesis</vt:lpstr>
      <vt:lpstr>Quick Quiz 1</vt:lpstr>
      <vt:lpstr>Quick Quiz 2</vt:lpstr>
      <vt:lpstr>Which sentence correctly uses dashes for parenthesis?</vt:lpstr>
      <vt:lpstr>Which sentence correctly uses dashes for parenthesis?</vt:lpstr>
      <vt:lpstr>Which sentence correctly uses dashes for parenthesis?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Explanation text</vt:lpstr>
      <vt:lpstr>Planning and organising explanations</vt:lpstr>
      <vt:lpstr>Organising explanation text</vt:lpstr>
      <vt:lpstr>Explanation</vt:lpstr>
      <vt:lpstr>Structure</vt:lpstr>
      <vt:lpstr>Features</vt:lpstr>
      <vt:lpstr>Features</vt:lpstr>
      <vt:lpstr>PowerPoint Presentation</vt:lpstr>
      <vt:lpstr>Organise the writing and illustrations to explain:</vt:lpstr>
      <vt:lpstr>PowerPoint Presentation</vt:lpstr>
      <vt:lpstr>PowerPoint Presentation</vt:lpstr>
      <vt:lpstr>Features</vt:lpstr>
      <vt:lpstr>PowerPoint Presentation</vt:lpstr>
      <vt:lpstr>PowerPoint Presentation</vt:lpstr>
      <vt:lpstr>PowerPoint Presentation</vt:lpstr>
      <vt:lpstr>Creating Relative Clause Sentences</vt:lpstr>
      <vt:lpstr>Relative Pronouns</vt:lpstr>
      <vt:lpstr>Where Can a Relative Clause Be Placed?</vt:lpstr>
      <vt:lpstr>Creating Relative Clauses</vt:lpstr>
      <vt:lpstr>Quick Quiz 1</vt:lpstr>
      <vt:lpstr>Quick Quiz 2</vt:lpstr>
      <vt:lpstr>Quick Quiz 3</vt:lpstr>
      <vt:lpstr>Writing Relative Clause Sentences</vt:lpstr>
      <vt:lpstr>PowerPoint Presentation</vt:lpstr>
      <vt:lpstr>Features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Features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27</cp:revision>
  <dcterms:created xsi:type="dcterms:W3CDTF">2020-11-12T20:27:15Z</dcterms:created>
  <dcterms:modified xsi:type="dcterms:W3CDTF">2020-11-29T17:47:06Z</dcterms:modified>
</cp:coreProperties>
</file>