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D7146-9FB9-495B-8851-C6D0D63A55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94FE91-BDD3-4E53-96DB-556348E7BD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F7ADC-C6AD-4022-9368-74C13AFB8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3AF468-41E9-4DE6-880C-98F587360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8A12D-6BA7-46F4-90F9-10E9F8153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9919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AE8A6-A8A1-45AC-A706-66761D4F5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82933-F9FC-439B-B726-EC46873DFD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80D3E8-0E22-4478-BB56-FEB14C80E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6C64F3-6BCD-4145-8560-32D97E349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E982C-69EE-4151-B2B1-724204189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067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F2F14-A9F3-448C-B661-7F6FE996E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4C7F5B-8369-49FB-8C40-FB98A86A0E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DCA07-B29D-4971-AEBC-6BDD5AEB2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878A08-0CBE-457D-86F2-30AFCF1B4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42E9C-A441-4769-AF59-6D28CF503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5511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48D12-4425-4E5A-B3CE-E74138B1F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A5DC2E-955A-48AE-917B-3A538F69DF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38B258-8EB2-43D9-8397-D760C7AFBA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ABC052-F509-45B9-9A52-5279AD930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14CAB-8096-4D17-88F9-B6BBCC892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9F32B4-241F-4D7A-B4C7-35B0A7872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1745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CCF4B-F794-4601-8270-E234A20CA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C375E-42C5-49EA-BBE4-547E323376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A70570-CDA4-4A90-91A2-AB6B1A07F0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2212BE-1A89-47A0-A255-1D4089F95D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906C70-F14F-43C6-9CE5-C1FEE1E62E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727BDB-A024-4068-934A-6F400AD2E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D0AF3D-2151-4C77-8F09-D1BF6063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47A0CC-3AF9-4646-A25B-59A68474B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5030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73E1E-763B-4C4D-9959-A86812911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0AD14F-BFA5-4EC3-BC9D-8A2D7AAF4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7DC25C-DC8A-4ADA-BB07-51CCCB122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A30D0C-6318-4E41-AD57-8E3BED63B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8172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D6B70B-8F77-4C12-ABD3-FA0605696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D8C11A-548F-4AB4-8347-4A8364F86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981AF4-5398-45FC-AB6F-E4E2F503C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282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BA668-1A87-4465-9AB3-DCD127DE2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9D9780-1FF3-4482-B624-2753306E25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9C6280-57C4-4764-A940-AE5C15B75A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5F4FFA-CC95-414B-8ED7-8D18AF9B4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2E151-3C9E-4851-8EB4-B14BAC641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58FDDA-84E5-4412-834F-41EA05641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4864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3ADC0-0B66-4C33-B58D-E7CD84449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47A350-8357-42AC-AE7E-DA3DFECA2C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5CBE88-65F0-419F-B2F5-8479A0DCCA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437471-0B28-4E87-94E9-F4F29817F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3D9AB4-D5AC-484C-9CF4-38AE1D58D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9648E3-F627-4577-9C2E-9D58E7CC1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9607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B3D8B-50CD-4AA7-B677-A1F8E0908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342154-937C-4BA1-983B-1A472CDD30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8787D-F3D4-43AB-8383-3267DDBDE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6BB9AB-A3E0-406B-B10C-7CFF64046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A35A3E-0BA0-4F0A-BD0D-A2667EA87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8149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B20DF0-3D75-4E5B-B344-F38D0D7931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E3E1FF-A7CE-40D2-8D46-DF043D3C41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AD98DC-5075-4B9D-BD19-E8C638466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D4581C-4360-49ED-A3FD-AD8B2A2E4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FBAD1-F63B-4250-B359-816CA8196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958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8D2FC0-E9A9-4BB5-B5B9-A8841E930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B5CC89-5EE4-48D5-8C5D-5118866B26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BB8602-012D-4F47-A788-94D3D52E66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F735E-F368-4396-9559-B3FB0D74C03D}" type="datetimeFigureOut">
              <a:rPr lang="en-GB" smtClean="0"/>
              <a:t>01/11/2021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A45422-7C89-4680-9057-EFC54E917F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21358-60B2-4432-8D72-A50274D029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8538F-475F-456D-831A-40340FDE18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998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3F754C-14D5-4688-BF02-D2BE39D2CB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622" y="225083"/>
            <a:ext cx="11279359" cy="631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974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DA07D-CFE8-4DE2-AD20-F413D32D8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778" y="634999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Three Repeating Threads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90A97-D711-47AC-9398-E5AE410D2A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26225"/>
            <a:ext cx="10515600" cy="4351338"/>
          </a:xfrm>
        </p:spPr>
        <p:txBody>
          <a:bodyPr>
            <a:normAutofit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4800" dirty="0">
                <a:solidFill>
                  <a:schemeClr val="accent1"/>
                </a:solidFill>
              </a:rPr>
              <a:t> </a:t>
            </a:r>
          </a:p>
          <a:p>
            <a:endParaRPr lang="en-GB" sz="48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sz="4800" dirty="0">
              <a:solidFill>
                <a:schemeClr val="accent1"/>
              </a:solidFill>
            </a:endParaRP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6D60DB54-13E8-4026-A89A-890F549A6A2D}"/>
              </a:ext>
            </a:extLst>
          </p:cNvPr>
          <p:cNvSpPr/>
          <p:nvPr/>
        </p:nvSpPr>
        <p:spPr>
          <a:xfrm rot="1376055">
            <a:off x="3562184" y="2356968"/>
            <a:ext cx="6215270" cy="2637183"/>
          </a:xfrm>
          <a:prstGeom prst="triangle">
            <a:avLst/>
          </a:prstGeom>
          <a:noFill/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05AF476-C529-4383-BA9A-9116629278FA}"/>
              </a:ext>
            </a:extLst>
          </p:cNvPr>
          <p:cNvSpPr/>
          <p:nvPr/>
        </p:nvSpPr>
        <p:spPr>
          <a:xfrm>
            <a:off x="6215187" y="1676621"/>
            <a:ext cx="3830439" cy="1325563"/>
          </a:xfrm>
          <a:prstGeom prst="ellipse">
            <a:avLst/>
          </a:prstGeom>
          <a:solidFill>
            <a:srgbClr val="FFFF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XCCW Joined 7a" panose="03050602040000000000" pitchFamily="66" charset="0"/>
              </a:rPr>
              <a:t>Fluency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854771-9C8D-4959-9615-B46D09C96DE0}"/>
              </a:ext>
            </a:extLst>
          </p:cNvPr>
          <p:cNvSpPr/>
          <p:nvPr/>
        </p:nvSpPr>
        <p:spPr>
          <a:xfrm>
            <a:off x="6869274" y="5112923"/>
            <a:ext cx="4075391" cy="1325563"/>
          </a:xfrm>
          <a:prstGeom prst="ellipse">
            <a:avLst/>
          </a:prstGeom>
          <a:solidFill>
            <a:srgbClr val="FFFF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XCCW Joined 7a" panose="03050602040000000000" pitchFamily="66" charset="0"/>
              </a:rPr>
              <a:t>Application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4D8A99B-38BF-4E82-B0E8-89BDD7B4D0BB}"/>
              </a:ext>
            </a:extLst>
          </p:cNvPr>
          <p:cNvSpPr/>
          <p:nvPr/>
        </p:nvSpPr>
        <p:spPr>
          <a:xfrm>
            <a:off x="724705" y="3002184"/>
            <a:ext cx="3830439" cy="1325563"/>
          </a:xfrm>
          <a:prstGeom prst="ellipse">
            <a:avLst/>
          </a:prstGeom>
          <a:solidFill>
            <a:srgbClr val="FFFF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XCCW Joined 7a" panose="03050602040000000000" pitchFamily="66" charset="0"/>
              </a:rPr>
              <a:t>Mastery</a:t>
            </a:r>
          </a:p>
        </p:txBody>
      </p:sp>
    </p:spTree>
    <p:extLst>
      <p:ext uri="{BB962C8B-B14F-4D97-AF65-F5344CB8AC3E}">
        <p14:creationId xmlns:p14="http://schemas.microsoft.com/office/powerpoint/2010/main" val="807880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9388C-51B0-436B-9828-B07001639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andara" panose="020E0502030303020204" pitchFamily="34" charset="0"/>
              </a:rPr>
              <a:t>Why did I choose these three words?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D2768-5847-4D89-AF6D-216F56931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Fluency</a:t>
            </a:r>
            <a:r>
              <a:rPr lang="en-GB" sz="4800" dirty="0"/>
              <a:t> </a:t>
            </a:r>
          </a:p>
          <a:p>
            <a:pPr marL="0" indent="0">
              <a:buNone/>
            </a:pPr>
            <a:r>
              <a:rPr lang="en-GB" sz="4300" dirty="0">
                <a:solidFill>
                  <a:schemeClr val="accent1"/>
                </a:solidFill>
                <a:latin typeface="Candara" panose="020E0502030303020204" pitchFamily="34" charset="0"/>
              </a:rPr>
              <a:t>Vital for success in maths as it involves the quick and efficient recall of facts and procedures.</a:t>
            </a:r>
          </a:p>
        </p:txBody>
      </p:sp>
    </p:spTree>
    <p:extLst>
      <p:ext uri="{BB962C8B-B14F-4D97-AF65-F5344CB8AC3E}">
        <p14:creationId xmlns:p14="http://schemas.microsoft.com/office/powerpoint/2010/main" val="2813366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9388C-51B0-436B-9828-B07001639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Why did I choose these three words?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D2768-5847-4D89-AF6D-216F56931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Mastery</a:t>
            </a:r>
            <a:r>
              <a:rPr lang="en-GB" sz="4800" dirty="0"/>
              <a:t> </a:t>
            </a:r>
          </a:p>
          <a:p>
            <a:pPr marL="0" indent="0">
              <a:buNone/>
            </a:pPr>
            <a:r>
              <a:rPr lang="en-GB" sz="4800" dirty="0">
                <a:solidFill>
                  <a:schemeClr val="accent1"/>
                </a:solidFill>
              </a:rPr>
              <a:t>Pupils acquire a deep, long-term, secure adaptable understanding of the subject. </a:t>
            </a:r>
          </a:p>
        </p:txBody>
      </p:sp>
    </p:spTree>
    <p:extLst>
      <p:ext uri="{BB962C8B-B14F-4D97-AF65-F5344CB8AC3E}">
        <p14:creationId xmlns:p14="http://schemas.microsoft.com/office/powerpoint/2010/main" val="387913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9388C-51B0-436B-9828-B07001639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Why did I choose these three words?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D2768-5847-4D89-AF6D-216F56931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Application</a:t>
            </a:r>
          </a:p>
          <a:p>
            <a:pPr marL="0" indent="0">
              <a:buNone/>
            </a:pPr>
            <a:r>
              <a:rPr lang="en-GB" sz="4800" dirty="0">
                <a:solidFill>
                  <a:schemeClr val="accent1"/>
                </a:solidFill>
              </a:rPr>
              <a:t>Pupils need to understand that maths isn’t just one of the lessons we do each morning, but we use maths everyday in the real world, outside the classroom. </a:t>
            </a:r>
          </a:p>
        </p:txBody>
      </p:sp>
    </p:spTree>
    <p:extLst>
      <p:ext uri="{BB962C8B-B14F-4D97-AF65-F5344CB8AC3E}">
        <p14:creationId xmlns:p14="http://schemas.microsoft.com/office/powerpoint/2010/main" val="3196939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FC8FB-F6AC-4578-9BBF-D938606B9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Non-negotiables</a:t>
            </a:r>
            <a:r>
              <a:rPr lang="en-GB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DD618-A3D5-4784-9918-ABFA13E96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918"/>
            <a:ext cx="10515600" cy="5280338"/>
          </a:xfrm>
        </p:spPr>
        <p:txBody>
          <a:bodyPr>
            <a:normAutofit fontScale="77500" lnSpcReduction="20000"/>
          </a:bodyPr>
          <a:lstStyle/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Maths meeting to start lesson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Reception, Year 1 and Year 2 – Mastering number programme 4x per week 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Following small steps (White Rose and NCETM)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Same day intervention (whenever possible) so children are ready for the next step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Use of concrete apparatus to support learning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Use of stem sentences – including evidence in books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Variety of tasks to avoid daily worksheets. 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Variation in questioning 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FF0000"/>
                </a:solidFill>
                <a:latin typeface="Candara" panose="020E0502030303020204" pitchFamily="34" charset="0"/>
              </a:rPr>
              <a:t>Books</a:t>
            </a:r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 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Neat presentation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Spots on front covers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100 squares or tables grids to flap out of books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Opportunities provided to set out calculations in books</a:t>
            </a:r>
          </a:p>
          <a:p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Evidence of concrete apparatus used – either photographic or a quick note for example </a:t>
            </a:r>
          </a:p>
          <a:p>
            <a:pPr marL="0" indent="0">
              <a:buNone/>
            </a:pPr>
            <a:r>
              <a:rPr lang="en-GB" sz="2600" dirty="0">
                <a:solidFill>
                  <a:schemeClr val="accent1"/>
                </a:solidFill>
                <a:latin typeface="Candara" panose="020E0502030303020204" pitchFamily="34" charset="0"/>
              </a:rPr>
              <a:t>N - numicon, H  - hundred square, NL – number line </a:t>
            </a:r>
          </a:p>
          <a:p>
            <a:endParaRPr lang="en-GB" sz="2600" dirty="0">
              <a:solidFill>
                <a:schemeClr val="accent1"/>
              </a:solidFill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sz="2600" dirty="0">
              <a:solidFill>
                <a:schemeClr val="accent1"/>
              </a:solidFill>
              <a:latin typeface="Candara" panose="020E0502030303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5179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FC8FB-F6AC-4578-9BBF-D938606B9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Assessment</a:t>
            </a:r>
            <a:r>
              <a:rPr lang="en-GB" sz="4800" dirty="0">
                <a:latin typeface="+mn-lt"/>
                <a:ea typeface="+mn-ea"/>
                <a:cs typeface="+mn-cs"/>
              </a:rPr>
              <a:t> 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3DD618-A3D5-4784-9918-ABFA13E96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0926"/>
            <a:ext cx="10515600" cy="4351338"/>
          </a:xfrm>
        </p:spPr>
        <p:txBody>
          <a:bodyPr/>
          <a:lstStyle/>
          <a:p>
            <a:r>
              <a:rPr lang="en-GB" dirty="0">
                <a:solidFill>
                  <a:schemeClr val="accent1"/>
                </a:solidFill>
                <a:latin typeface="Candara" panose="020E0502030303020204" pitchFamily="34" charset="0"/>
              </a:rPr>
              <a:t>Termly assessment using target tracker</a:t>
            </a:r>
          </a:p>
          <a:p>
            <a:r>
              <a:rPr lang="en-GB" dirty="0">
                <a:solidFill>
                  <a:schemeClr val="accent1"/>
                </a:solidFill>
                <a:latin typeface="Candara" panose="020E0502030303020204" pitchFamily="34" charset="0"/>
              </a:rPr>
              <a:t>Target tracker pupil summary reports stuck in front of maths books</a:t>
            </a:r>
          </a:p>
          <a:p>
            <a:r>
              <a:rPr lang="en-GB" dirty="0">
                <a:solidFill>
                  <a:schemeClr val="accent1"/>
                </a:solidFill>
                <a:latin typeface="Candara" panose="020E0502030303020204" pitchFamily="34" charset="0"/>
              </a:rPr>
              <a:t>White Rose end of unit assessments</a:t>
            </a:r>
          </a:p>
          <a:p>
            <a:r>
              <a:rPr lang="en-GB" dirty="0">
                <a:solidFill>
                  <a:schemeClr val="accent1"/>
                </a:solidFill>
                <a:latin typeface="Candara" panose="020E0502030303020204" pitchFamily="34" charset="0"/>
              </a:rPr>
              <a:t>End of year NFER papers – Years 1, 3, 4, 5</a:t>
            </a:r>
          </a:p>
          <a:p>
            <a:r>
              <a:rPr lang="en-GB" dirty="0">
                <a:solidFill>
                  <a:schemeClr val="accent1"/>
                </a:solidFill>
                <a:latin typeface="Candara" panose="020E0502030303020204" pitchFamily="34" charset="0"/>
              </a:rPr>
              <a:t>Years 2 and 6 – practise SATs papers</a:t>
            </a:r>
          </a:p>
          <a:p>
            <a:pPr marL="0" indent="0">
              <a:buNone/>
            </a:pPr>
            <a:endParaRPr lang="en-GB" dirty="0">
              <a:solidFill>
                <a:schemeClr val="accent1"/>
              </a:solidFill>
              <a:latin typeface="Candara" panose="020E0502030303020204" pitchFamily="34" charset="0"/>
            </a:endParaRPr>
          </a:p>
          <a:p>
            <a:r>
              <a:rPr lang="en-GB" dirty="0">
                <a:solidFill>
                  <a:schemeClr val="accent1"/>
                </a:solidFill>
                <a:latin typeface="Candara" panose="020E0502030303020204" pitchFamily="34" charset="0"/>
              </a:rPr>
              <a:t>Times tables tracking across year 3 and 4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99450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273</Words>
  <Application>Microsoft Office PowerPoint</Application>
  <PresentationFormat>Widescreen</PresentationFormat>
  <Paragraphs>40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Candara</vt:lpstr>
      <vt:lpstr>XCCW Joined 7a</vt:lpstr>
      <vt:lpstr>Office Theme</vt:lpstr>
      <vt:lpstr>PowerPoint Presentation</vt:lpstr>
      <vt:lpstr>Three Repeating Threads </vt:lpstr>
      <vt:lpstr>Why did I choose these three words?</vt:lpstr>
      <vt:lpstr>Why did I choose these three words?</vt:lpstr>
      <vt:lpstr>Why did I choose these three words?</vt:lpstr>
      <vt:lpstr>Non-negotiables </vt:lpstr>
      <vt:lpstr>Assessment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Diane Bond</dc:creator>
  <cp:lastModifiedBy>Diane Bond</cp:lastModifiedBy>
  <cp:revision>13</cp:revision>
  <cp:lastPrinted>2021-11-01T13:59:18Z</cp:lastPrinted>
  <dcterms:created xsi:type="dcterms:W3CDTF">2021-10-29T11:04:36Z</dcterms:created>
  <dcterms:modified xsi:type="dcterms:W3CDTF">2021-11-01T14:19:36Z</dcterms:modified>
</cp:coreProperties>
</file>